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415" r:id="rId3"/>
    <p:sldId id="474" r:id="rId4"/>
    <p:sldId id="473" r:id="rId5"/>
    <p:sldId id="341" r:id="rId6"/>
    <p:sldId id="342" r:id="rId7"/>
    <p:sldId id="344" r:id="rId8"/>
    <p:sldId id="345" r:id="rId9"/>
    <p:sldId id="346" r:id="rId10"/>
    <p:sldId id="347" r:id="rId11"/>
    <p:sldId id="348" r:id="rId12"/>
    <p:sldId id="350" r:id="rId13"/>
    <p:sldId id="349" r:id="rId14"/>
    <p:sldId id="418" r:id="rId15"/>
    <p:sldId id="351" r:id="rId16"/>
    <p:sldId id="352" r:id="rId17"/>
    <p:sldId id="353" r:id="rId18"/>
    <p:sldId id="354" r:id="rId19"/>
    <p:sldId id="355" r:id="rId20"/>
    <p:sldId id="356" r:id="rId21"/>
    <p:sldId id="414" r:id="rId22"/>
    <p:sldId id="357" r:id="rId23"/>
    <p:sldId id="358" r:id="rId24"/>
    <p:sldId id="359" r:id="rId25"/>
    <p:sldId id="360" r:id="rId26"/>
    <p:sldId id="361" r:id="rId27"/>
    <p:sldId id="362" r:id="rId28"/>
    <p:sldId id="365" r:id="rId29"/>
    <p:sldId id="367" r:id="rId30"/>
    <p:sldId id="366" r:id="rId31"/>
    <p:sldId id="476" r:id="rId32"/>
    <p:sldId id="477" r:id="rId33"/>
    <p:sldId id="368" r:id="rId34"/>
    <p:sldId id="478" r:id="rId35"/>
    <p:sldId id="369" r:id="rId36"/>
    <p:sldId id="371" r:id="rId37"/>
    <p:sldId id="372" r:id="rId38"/>
    <p:sldId id="417" r:id="rId39"/>
    <p:sldId id="470" r:id="rId40"/>
    <p:sldId id="472" r:id="rId41"/>
    <p:sldId id="471" r:id="rId42"/>
    <p:sldId id="374" r:id="rId43"/>
    <p:sldId id="373" r:id="rId44"/>
    <p:sldId id="375" r:id="rId45"/>
    <p:sldId id="41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svg"/><Relationship Id="rId1" Type="http://schemas.openxmlformats.org/officeDocument/2006/relationships/image" Target="../media/image19.png"/><Relationship Id="rId6" Type="http://schemas.openxmlformats.org/officeDocument/2006/relationships/image" Target="../media/image25.svg"/><Relationship Id="rId5" Type="http://schemas.openxmlformats.org/officeDocument/2006/relationships/image" Target="../media/image21.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4F5EDF-A8D1-4102-A53B-397223E6E29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E0E3194-4ECB-437C-985C-AEB220322119}">
      <dgm:prSet/>
      <dgm:spPr/>
      <dgm:t>
        <a:bodyPr/>
        <a:lstStyle/>
        <a:p>
          <a:pPr>
            <a:lnSpc>
              <a:spcPct val="100000"/>
            </a:lnSpc>
            <a:defRPr cap="all"/>
          </a:pPr>
          <a:r>
            <a:rPr lang="en-GB"/>
            <a:t>Internet of Things (IoT)</a:t>
          </a:r>
          <a:endParaRPr lang="en-US"/>
        </a:p>
      </dgm:t>
    </dgm:pt>
    <dgm:pt modelId="{BBBD65CB-9AF7-4FE3-BEBE-138ADAF1C4F9}" type="parTrans" cxnId="{30C23758-A410-4C08-BE3A-C700310A9551}">
      <dgm:prSet/>
      <dgm:spPr/>
      <dgm:t>
        <a:bodyPr/>
        <a:lstStyle/>
        <a:p>
          <a:endParaRPr lang="en-US"/>
        </a:p>
      </dgm:t>
    </dgm:pt>
    <dgm:pt modelId="{88DD43D3-BFB2-4B0A-BAE1-D6E81C7B71C7}" type="sibTrans" cxnId="{30C23758-A410-4C08-BE3A-C700310A9551}">
      <dgm:prSet/>
      <dgm:spPr/>
      <dgm:t>
        <a:bodyPr/>
        <a:lstStyle/>
        <a:p>
          <a:endParaRPr lang="en-US"/>
        </a:p>
      </dgm:t>
    </dgm:pt>
    <dgm:pt modelId="{C530137A-9677-47AE-8125-725BE722A8DF}">
      <dgm:prSet/>
      <dgm:spPr/>
      <dgm:t>
        <a:bodyPr/>
        <a:lstStyle/>
        <a:p>
          <a:pPr>
            <a:lnSpc>
              <a:spcPct val="100000"/>
            </a:lnSpc>
            <a:defRPr cap="all"/>
          </a:pPr>
          <a:r>
            <a:rPr lang="en-GB"/>
            <a:t>AI (Deep Learning) Model</a:t>
          </a:r>
          <a:endParaRPr lang="en-US"/>
        </a:p>
      </dgm:t>
    </dgm:pt>
    <dgm:pt modelId="{AE8111AF-6753-48A1-88C9-AE50AF669C7C}" type="parTrans" cxnId="{109DF52D-47D4-45B2-A913-AF865D7D440C}">
      <dgm:prSet/>
      <dgm:spPr/>
      <dgm:t>
        <a:bodyPr/>
        <a:lstStyle/>
        <a:p>
          <a:endParaRPr lang="en-US"/>
        </a:p>
      </dgm:t>
    </dgm:pt>
    <dgm:pt modelId="{CD5D1A9D-8E4F-4406-B0C3-029F7DBA57AB}" type="sibTrans" cxnId="{109DF52D-47D4-45B2-A913-AF865D7D440C}">
      <dgm:prSet/>
      <dgm:spPr/>
      <dgm:t>
        <a:bodyPr/>
        <a:lstStyle/>
        <a:p>
          <a:endParaRPr lang="en-US"/>
        </a:p>
      </dgm:t>
    </dgm:pt>
    <dgm:pt modelId="{D3B64647-5E6B-4EC9-96B9-58F28846DA38}">
      <dgm:prSet/>
      <dgm:spPr/>
      <dgm:t>
        <a:bodyPr/>
        <a:lstStyle/>
        <a:p>
          <a:pPr>
            <a:lnSpc>
              <a:spcPct val="100000"/>
            </a:lnSpc>
            <a:defRPr cap="all"/>
          </a:pPr>
          <a:r>
            <a:rPr lang="en-GB"/>
            <a:t>Web and app Development</a:t>
          </a:r>
          <a:endParaRPr lang="en-US"/>
        </a:p>
      </dgm:t>
    </dgm:pt>
    <dgm:pt modelId="{A26F5A27-4EF4-4084-8993-AD08C2C83D0B}" type="parTrans" cxnId="{B3233C2E-9219-48BE-80D2-51FC7733C27B}">
      <dgm:prSet/>
      <dgm:spPr/>
      <dgm:t>
        <a:bodyPr/>
        <a:lstStyle/>
        <a:p>
          <a:endParaRPr lang="en-US"/>
        </a:p>
      </dgm:t>
    </dgm:pt>
    <dgm:pt modelId="{78BE3F9E-86AA-45D4-897B-1CDA84F41C33}" type="sibTrans" cxnId="{B3233C2E-9219-48BE-80D2-51FC7733C27B}">
      <dgm:prSet/>
      <dgm:spPr/>
      <dgm:t>
        <a:bodyPr/>
        <a:lstStyle/>
        <a:p>
          <a:endParaRPr lang="en-US"/>
        </a:p>
      </dgm:t>
    </dgm:pt>
    <dgm:pt modelId="{35515D79-225E-4DA2-8681-8213FB52F0AD}" type="pres">
      <dgm:prSet presAssocID="{A64F5EDF-A8D1-4102-A53B-397223E6E299}" presName="root" presStyleCnt="0">
        <dgm:presLayoutVars>
          <dgm:dir/>
          <dgm:resizeHandles val="exact"/>
        </dgm:presLayoutVars>
      </dgm:prSet>
      <dgm:spPr/>
      <dgm:t>
        <a:bodyPr/>
        <a:lstStyle/>
        <a:p>
          <a:endParaRPr lang="en-GB"/>
        </a:p>
      </dgm:t>
    </dgm:pt>
    <dgm:pt modelId="{D8005614-414C-4DC2-9C4F-D566BBC8C81B}" type="pres">
      <dgm:prSet presAssocID="{7E0E3194-4ECB-437C-985C-AEB220322119}" presName="compNode" presStyleCnt="0"/>
      <dgm:spPr/>
    </dgm:pt>
    <dgm:pt modelId="{8425994B-CCC8-4615-9528-0777501480CA}" type="pres">
      <dgm:prSet presAssocID="{7E0E3194-4ECB-437C-985C-AEB220322119}" presName="iconBgRect" presStyleLbl="bgShp" presStyleIdx="0" presStyleCnt="3">
        <dgm:style>
          <a:lnRef idx="1">
            <a:schemeClr val="accent2"/>
          </a:lnRef>
          <a:fillRef idx="2">
            <a:schemeClr val="accent2"/>
          </a:fillRef>
          <a:effectRef idx="1">
            <a:schemeClr val="accent2"/>
          </a:effectRef>
          <a:fontRef idx="minor">
            <a:schemeClr val="dk1"/>
          </a:fontRef>
        </dgm:style>
      </dgm:prSet>
      <dgm:spPr/>
    </dgm:pt>
    <dgm:pt modelId="{4A8296C3-93A7-4439-993D-A4E7A492A7A0}" type="pres">
      <dgm:prSet presAssocID="{7E0E3194-4ECB-437C-985C-AEB2203221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xmlns="" r:embed="rId2"/>
              </a:ext>
            </a:extLst>
          </a:blip>
          <a:stretch>
            <a:fillRect/>
          </a:stretch>
        </a:blipFill>
        <a:ln>
          <a:noFill/>
        </a:ln>
      </dgm:spPr>
      <dgm:extLst>
        <a:ext uri="{E40237B7-FDA0-4F09-8148-C483321AD2D9}">
          <dgm14:cNvPr xmlns:dgm14="http://schemas.microsoft.com/office/drawing/2010/diagram" id="0" name="" descr="Wireless router"/>
        </a:ext>
      </dgm:extLst>
    </dgm:pt>
    <dgm:pt modelId="{53CF27F7-788B-4D27-AAE1-01F6DDFDC185}" type="pres">
      <dgm:prSet presAssocID="{7E0E3194-4ECB-437C-985C-AEB220322119}" presName="spaceRect" presStyleCnt="0"/>
      <dgm:spPr/>
    </dgm:pt>
    <dgm:pt modelId="{669205EC-7906-4C18-A539-400E15AA0DB9}" type="pres">
      <dgm:prSet presAssocID="{7E0E3194-4ECB-437C-985C-AEB220322119}" presName="textRect" presStyleLbl="revTx" presStyleIdx="0" presStyleCnt="3">
        <dgm:presLayoutVars>
          <dgm:chMax val="1"/>
          <dgm:chPref val="1"/>
        </dgm:presLayoutVars>
      </dgm:prSet>
      <dgm:spPr/>
      <dgm:t>
        <a:bodyPr/>
        <a:lstStyle/>
        <a:p>
          <a:endParaRPr lang="en-GB"/>
        </a:p>
      </dgm:t>
    </dgm:pt>
    <dgm:pt modelId="{D8ED9D6C-AC92-41C7-8A26-81F8C05F8909}" type="pres">
      <dgm:prSet presAssocID="{88DD43D3-BFB2-4B0A-BAE1-D6E81C7B71C7}" presName="sibTrans" presStyleCnt="0"/>
      <dgm:spPr/>
    </dgm:pt>
    <dgm:pt modelId="{A7655F83-BBA3-4592-B054-2E8B47948733}" type="pres">
      <dgm:prSet presAssocID="{C530137A-9677-47AE-8125-725BE722A8DF}" presName="compNode" presStyleCnt="0"/>
      <dgm:spPr/>
    </dgm:pt>
    <dgm:pt modelId="{FAEAD8CB-2620-4C12-A374-DCC912B89D26}" type="pres">
      <dgm:prSet presAssocID="{C530137A-9677-47AE-8125-725BE722A8DF}" presName="iconBgRect" presStyleLbl="bgShp" presStyleIdx="1" presStyleCnt="3">
        <dgm:style>
          <a:lnRef idx="1">
            <a:schemeClr val="accent1"/>
          </a:lnRef>
          <a:fillRef idx="2">
            <a:schemeClr val="accent1"/>
          </a:fillRef>
          <a:effectRef idx="1">
            <a:schemeClr val="accent1"/>
          </a:effectRef>
          <a:fontRef idx="minor">
            <a:schemeClr val="dk1"/>
          </a:fontRef>
        </dgm:style>
      </dgm:prSet>
      <dgm:spPr/>
    </dgm:pt>
    <dgm:pt modelId="{DE3BF820-9967-4551-A783-A8ADD8E1CC22}" type="pres">
      <dgm:prSet presAssocID="{C530137A-9677-47AE-8125-725BE722A8D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a:noFill/>
        </a:ln>
      </dgm:spPr>
      <dgm:extLst>
        <a:ext uri="{E40237B7-FDA0-4F09-8148-C483321AD2D9}">
          <dgm14:cNvPr xmlns:dgm14="http://schemas.microsoft.com/office/drawing/2010/diagram" id="0" name="" descr="Robot"/>
        </a:ext>
      </dgm:extLst>
    </dgm:pt>
    <dgm:pt modelId="{19854B31-515F-4154-9349-5423328012CC}" type="pres">
      <dgm:prSet presAssocID="{C530137A-9677-47AE-8125-725BE722A8DF}" presName="spaceRect" presStyleCnt="0"/>
      <dgm:spPr/>
    </dgm:pt>
    <dgm:pt modelId="{E057132E-6A01-4F24-9DC5-FBB63D373CCC}" type="pres">
      <dgm:prSet presAssocID="{C530137A-9677-47AE-8125-725BE722A8DF}" presName="textRect" presStyleLbl="revTx" presStyleIdx="1" presStyleCnt="3">
        <dgm:presLayoutVars>
          <dgm:chMax val="1"/>
          <dgm:chPref val="1"/>
        </dgm:presLayoutVars>
      </dgm:prSet>
      <dgm:spPr/>
      <dgm:t>
        <a:bodyPr/>
        <a:lstStyle/>
        <a:p>
          <a:endParaRPr lang="en-GB"/>
        </a:p>
      </dgm:t>
    </dgm:pt>
    <dgm:pt modelId="{C4A595B3-F714-4C65-921E-858CEB2153F7}" type="pres">
      <dgm:prSet presAssocID="{CD5D1A9D-8E4F-4406-B0C3-029F7DBA57AB}" presName="sibTrans" presStyleCnt="0"/>
      <dgm:spPr/>
    </dgm:pt>
    <dgm:pt modelId="{5D0470CC-3C80-4FC5-8C28-A087A00F6951}" type="pres">
      <dgm:prSet presAssocID="{D3B64647-5E6B-4EC9-96B9-58F28846DA38}" presName="compNode" presStyleCnt="0"/>
      <dgm:spPr/>
    </dgm:pt>
    <dgm:pt modelId="{F4520EA5-61B3-4877-9C31-AE859C48F3C0}" type="pres">
      <dgm:prSet presAssocID="{D3B64647-5E6B-4EC9-96B9-58F28846DA38}" presName="iconBgRect" presStyleLbl="bgShp" presStyleIdx="2" presStyleCnt="3">
        <dgm:style>
          <a:lnRef idx="1">
            <a:schemeClr val="accent4"/>
          </a:lnRef>
          <a:fillRef idx="2">
            <a:schemeClr val="accent4"/>
          </a:fillRef>
          <a:effectRef idx="1">
            <a:schemeClr val="accent4"/>
          </a:effectRef>
          <a:fontRef idx="minor">
            <a:schemeClr val="dk1"/>
          </a:fontRef>
        </dgm:style>
      </dgm:prSet>
      <dgm:spPr/>
    </dgm:pt>
    <dgm:pt modelId="{750C1C61-F46D-4B3F-9EF4-8426A2939D49}" type="pres">
      <dgm:prSet presAssocID="{D3B64647-5E6B-4EC9-96B9-58F28846DA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a:blipFill>
        <a:ln>
          <a:noFill/>
        </a:ln>
      </dgm:spPr>
      <dgm:extLst>
        <a:ext uri="{E40237B7-FDA0-4F09-8148-C483321AD2D9}">
          <dgm14:cNvPr xmlns:dgm14="http://schemas.microsoft.com/office/drawing/2010/diagram" id="0" name="" descr="Monitor"/>
        </a:ext>
      </dgm:extLst>
    </dgm:pt>
    <dgm:pt modelId="{158AB7CC-E93F-4B42-9C91-FB1194E44E01}" type="pres">
      <dgm:prSet presAssocID="{D3B64647-5E6B-4EC9-96B9-58F28846DA38}" presName="spaceRect" presStyleCnt="0"/>
      <dgm:spPr/>
    </dgm:pt>
    <dgm:pt modelId="{BA0B2501-5D82-47EB-BCF6-F58672671DDF}" type="pres">
      <dgm:prSet presAssocID="{D3B64647-5E6B-4EC9-96B9-58F28846DA38}" presName="textRect" presStyleLbl="revTx" presStyleIdx="2" presStyleCnt="3">
        <dgm:presLayoutVars>
          <dgm:chMax val="1"/>
          <dgm:chPref val="1"/>
        </dgm:presLayoutVars>
      </dgm:prSet>
      <dgm:spPr/>
      <dgm:t>
        <a:bodyPr/>
        <a:lstStyle/>
        <a:p>
          <a:endParaRPr lang="en-GB"/>
        </a:p>
      </dgm:t>
    </dgm:pt>
  </dgm:ptLst>
  <dgm:cxnLst>
    <dgm:cxn modelId="{B3233C2E-9219-48BE-80D2-51FC7733C27B}" srcId="{A64F5EDF-A8D1-4102-A53B-397223E6E299}" destId="{D3B64647-5E6B-4EC9-96B9-58F28846DA38}" srcOrd="2" destOrd="0" parTransId="{A26F5A27-4EF4-4084-8993-AD08C2C83D0B}" sibTransId="{78BE3F9E-86AA-45D4-897B-1CDA84F41C33}"/>
    <dgm:cxn modelId="{109DF52D-47D4-45B2-A913-AF865D7D440C}" srcId="{A64F5EDF-A8D1-4102-A53B-397223E6E299}" destId="{C530137A-9677-47AE-8125-725BE722A8DF}" srcOrd="1" destOrd="0" parTransId="{AE8111AF-6753-48A1-88C9-AE50AF669C7C}" sibTransId="{CD5D1A9D-8E4F-4406-B0C3-029F7DBA57AB}"/>
    <dgm:cxn modelId="{FF6AEF74-9929-43CE-88D5-B02F9A2F49A0}" type="presOf" srcId="{D3B64647-5E6B-4EC9-96B9-58F28846DA38}" destId="{BA0B2501-5D82-47EB-BCF6-F58672671DDF}" srcOrd="0" destOrd="0" presId="urn:microsoft.com/office/officeart/2018/5/layout/IconCircleLabelList"/>
    <dgm:cxn modelId="{30C23758-A410-4C08-BE3A-C700310A9551}" srcId="{A64F5EDF-A8D1-4102-A53B-397223E6E299}" destId="{7E0E3194-4ECB-437C-985C-AEB220322119}" srcOrd="0" destOrd="0" parTransId="{BBBD65CB-9AF7-4FE3-BEBE-138ADAF1C4F9}" sibTransId="{88DD43D3-BFB2-4B0A-BAE1-D6E81C7B71C7}"/>
    <dgm:cxn modelId="{E8A4B633-5CBD-44A1-AF3B-B9F7406D93F7}" type="presOf" srcId="{C530137A-9677-47AE-8125-725BE722A8DF}" destId="{E057132E-6A01-4F24-9DC5-FBB63D373CCC}" srcOrd="0" destOrd="0" presId="urn:microsoft.com/office/officeart/2018/5/layout/IconCircleLabelList"/>
    <dgm:cxn modelId="{D2E2C649-330E-40E7-BEBA-A45AF9B0911E}" type="presOf" srcId="{7E0E3194-4ECB-437C-985C-AEB220322119}" destId="{669205EC-7906-4C18-A539-400E15AA0DB9}" srcOrd="0" destOrd="0" presId="urn:microsoft.com/office/officeart/2018/5/layout/IconCircleLabelList"/>
    <dgm:cxn modelId="{32F6B0BF-3AC1-42E2-9F16-04EAEDD7177E}" type="presOf" srcId="{A64F5EDF-A8D1-4102-A53B-397223E6E299}" destId="{35515D79-225E-4DA2-8681-8213FB52F0AD}" srcOrd="0" destOrd="0" presId="urn:microsoft.com/office/officeart/2018/5/layout/IconCircleLabelList"/>
    <dgm:cxn modelId="{9D721694-85CA-4CD8-B6CD-90062AED544F}" type="presParOf" srcId="{35515D79-225E-4DA2-8681-8213FB52F0AD}" destId="{D8005614-414C-4DC2-9C4F-D566BBC8C81B}" srcOrd="0" destOrd="0" presId="urn:microsoft.com/office/officeart/2018/5/layout/IconCircleLabelList"/>
    <dgm:cxn modelId="{6C8E387D-9116-4556-AF51-BDE22AA57527}" type="presParOf" srcId="{D8005614-414C-4DC2-9C4F-D566BBC8C81B}" destId="{8425994B-CCC8-4615-9528-0777501480CA}" srcOrd="0" destOrd="0" presId="urn:microsoft.com/office/officeart/2018/5/layout/IconCircleLabelList"/>
    <dgm:cxn modelId="{753B62B3-9C90-4E14-8392-25D713165E4E}" type="presParOf" srcId="{D8005614-414C-4DC2-9C4F-D566BBC8C81B}" destId="{4A8296C3-93A7-4439-993D-A4E7A492A7A0}" srcOrd="1" destOrd="0" presId="urn:microsoft.com/office/officeart/2018/5/layout/IconCircleLabelList"/>
    <dgm:cxn modelId="{1756C71D-3D14-442F-A6C8-9C1333E2E6FB}" type="presParOf" srcId="{D8005614-414C-4DC2-9C4F-D566BBC8C81B}" destId="{53CF27F7-788B-4D27-AAE1-01F6DDFDC185}" srcOrd="2" destOrd="0" presId="urn:microsoft.com/office/officeart/2018/5/layout/IconCircleLabelList"/>
    <dgm:cxn modelId="{A20E7D3A-6F95-4305-84CE-4A3F72A3703B}" type="presParOf" srcId="{D8005614-414C-4DC2-9C4F-D566BBC8C81B}" destId="{669205EC-7906-4C18-A539-400E15AA0DB9}" srcOrd="3" destOrd="0" presId="urn:microsoft.com/office/officeart/2018/5/layout/IconCircleLabelList"/>
    <dgm:cxn modelId="{7E8C8E10-8BA4-4C01-AD43-87DDB9287715}" type="presParOf" srcId="{35515D79-225E-4DA2-8681-8213FB52F0AD}" destId="{D8ED9D6C-AC92-41C7-8A26-81F8C05F8909}" srcOrd="1" destOrd="0" presId="urn:microsoft.com/office/officeart/2018/5/layout/IconCircleLabelList"/>
    <dgm:cxn modelId="{7D29A3FB-0EE3-4973-B29A-8DB4333F774A}" type="presParOf" srcId="{35515D79-225E-4DA2-8681-8213FB52F0AD}" destId="{A7655F83-BBA3-4592-B054-2E8B47948733}" srcOrd="2" destOrd="0" presId="urn:microsoft.com/office/officeart/2018/5/layout/IconCircleLabelList"/>
    <dgm:cxn modelId="{0BB84F50-00F5-41A0-B632-C4245BF449B0}" type="presParOf" srcId="{A7655F83-BBA3-4592-B054-2E8B47948733}" destId="{FAEAD8CB-2620-4C12-A374-DCC912B89D26}" srcOrd="0" destOrd="0" presId="urn:microsoft.com/office/officeart/2018/5/layout/IconCircleLabelList"/>
    <dgm:cxn modelId="{AF187556-D5C7-4F30-8A16-1F4A00C688AC}" type="presParOf" srcId="{A7655F83-BBA3-4592-B054-2E8B47948733}" destId="{DE3BF820-9967-4551-A783-A8ADD8E1CC22}" srcOrd="1" destOrd="0" presId="urn:microsoft.com/office/officeart/2018/5/layout/IconCircleLabelList"/>
    <dgm:cxn modelId="{7C09C464-E660-406F-A705-FDBC1EC9415D}" type="presParOf" srcId="{A7655F83-BBA3-4592-B054-2E8B47948733}" destId="{19854B31-515F-4154-9349-5423328012CC}" srcOrd="2" destOrd="0" presId="urn:microsoft.com/office/officeart/2018/5/layout/IconCircleLabelList"/>
    <dgm:cxn modelId="{580F95B8-03A3-48B2-B6F4-EE9882EFF934}" type="presParOf" srcId="{A7655F83-BBA3-4592-B054-2E8B47948733}" destId="{E057132E-6A01-4F24-9DC5-FBB63D373CCC}" srcOrd="3" destOrd="0" presId="urn:microsoft.com/office/officeart/2018/5/layout/IconCircleLabelList"/>
    <dgm:cxn modelId="{CE3981B9-C6F7-43C8-8446-02734699388E}" type="presParOf" srcId="{35515D79-225E-4DA2-8681-8213FB52F0AD}" destId="{C4A595B3-F714-4C65-921E-858CEB2153F7}" srcOrd="3" destOrd="0" presId="urn:microsoft.com/office/officeart/2018/5/layout/IconCircleLabelList"/>
    <dgm:cxn modelId="{219DE050-51E0-4D75-9C45-CA45114BBFA9}" type="presParOf" srcId="{35515D79-225E-4DA2-8681-8213FB52F0AD}" destId="{5D0470CC-3C80-4FC5-8C28-A087A00F6951}" srcOrd="4" destOrd="0" presId="urn:microsoft.com/office/officeart/2018/5/layout/IconCircleLabelList"/>
    <dgm:cxn modelId="{F363C17B-D0CA-4034-BCB2-5B392E628535}" type="presParOf" srcId="{5D0470CC-3C80-4FC5-8C28-A087A00F6951}" destId="{F4520EA5-61B3-4877-9C31-AE859C48F3C0}" srcOrd="0" destOrd="0" presId="urn:microsoft.com/office/officeart/2018/5/layout/IconCircleLabelList"/>
    <dgm:cxn modelId="{9AB14070-6E88-4D70-9F43-F3D03DA582FD}" type="presParOf" srcId="{5D0470CC-3C80-4FC5-8C28-A087A00F6951}" destId="{750C1C61-F46D-4B3F-9EF4-8426A2939D49}" srcOrd="1" destOrd="0" presId="urn:microsoft.com/office/officeart/2018/5/layout/IconCircleLabelList"/>
    <dgm:cxn modelId="{6AC837AB-BD04-4109-B8EE-D863974C9421}" type="presParOf" srcId="{5D0470CC-3C80-4FC5-8C28-A087A00F6951}" destId="{158AB7CC-E93F-4B42-9C91-FB1194E44E01}" srcOrd="2" destOrd="0" presId="urn:microsoft.com/office/officeart/2018/5/layout/IconCircleLabelList"/>
    <dgm:cxn modelId="{9D013ABC-451D-4FB3-AF09-ADD116D678DA}" type="presParOf" srcId="{5D0470CC-3C80-4FC5-8C28-A087A00F6951}" destId="{BA0B2501-5D82-47EB-BCF6-F58672671DD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D38711-48C0-4029-B84F-0FD3697808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5983FF0-A3E9-4258-9691-E2A22E1198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8D4B59A9-17C8-4088-9152-5F8622953237}"/>
              </a:ext>
            </a:extLst>
          </p:cNvPr>
          <p:cNvSpPr>
            <a:spLocks noGrp="1"/>
          </p:cNvSpPr>
          <p:nvPr>
            <p:ph type="dt" sz="half" idx="10"/>
          </p:nvPr>
        </p:nvSpPr>
        <p:spPr/>
        <p:txBody>
          <a:bodyPr/>
          <a:lstStyle/>
          <a:p>
            <a:fld id="{2395C5C9-164C-46B3-A87E-7660D39D3106}"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8D25644F-71A7-4A8C-AC0D-F232C82FF624}"/>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xmlns="" id="{4F07B7CA-AE4E-433B-ADC9-7624ABD9499C}"/>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2496113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B4BA26-D8F4-44F1-A527-C18BB454B6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3F474E3-0163-4DDA-A351-824FE1B3BF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EB355D2A-EB7C-4124-A6D5-31E39D0C2555}"/>
              </a:ext>
            </a:extLst>
          </p:cNvPr>
          <p:cNvSpPr>
            <a:spLocks noGrp="1"/>
          </p:cNvSpPr>
          <p:nvPr>
            <p:ph type="dt" sz="half" idx="10"/>
          </p:nvPr>
        </p:nvSpPr>
        <p:spPr/>
        <p:txBody>
          <a:bodyPr/>
          <a:lstStyle/>
          <a:p>
            <a:fld id="{5B75179A-1E2B-41AB-B400-4F1B4022FAEE}"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0D9E8F5F-CFBF-4F5C-ABFE-1D0DCAB7021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6A08E1D4-E676-49F6-A61D-B21318C6599D}"/>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438809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5A54E31A-AF24-4FDF-A0FB-42E9639D6D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91B93D6-4D6D-48B0-8CA5-522E831E89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64E84D6-0A6B-42FA-B8D7-BB0E103C47E6}"/>
              </a:ext>
            </a:extLst>
          </p:cNvPr>
          <p:cNvSpPr>
            <a:spLocks noGrp="1"/>
          </p:cNvSpPr>
          <p:nvPr>
            <p:ph type="dt" sz="half" idx="10"/>
          </p:nvPr>
        </p:nvSpPr>
        <p:spPr/>
        <p:txBody>
          <a:bodyPr/>
          <a:lstStyle/>
          <a:p>
            <a:fld id="{05681D0F-6595-4F14-8EF3-954CD87C797B}"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515DAF8B-17F5-45E1-AE13-F176D85BAB4B}"/>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F03337D9-DEF9-4574-B541-A44201F5409A}"/>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100649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only">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792800" y="1780637"/>
            <a:ext cx="10606400" cy="3296727"/>
          </a:xfrm>
        </p:spPr>
        <p:txBody>
          <a:bodyPr anchor="ctr"/>
          <a:lstStyle>
            <a:lvl1pPr algn="ctr">
              <a:lnSpc>
                <a:spcPct val="100000"/>
              </a:lnSpc>
              <a:defRPr sz="4400" baseline="0">
                <a:solidFill>
                  <a:schemeClr val="bg2"/>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408210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 images and captions">
    <p:spTree>
      <p:nvGrpSpPr>
        <p:cNvPr id="1" name=""/>
        <p:cNvGrpSpPr/>
        <p:nvPr/>
      </p:nvGrpSpPr>
      <p:grpSpPr>
        <a:xfrm>
          <a:off x="0" y="0"/>
          <a:ext cx="0" cy="0"/>
          <a:chOff x="0" y="0"/>
          <a:chExt cx="0" cy="0"/>
        </a:xfrm>
      </p:grpSpPr>
      <p:sp>
        <p:nvSpPr>
          <p:cNvPr id="22" name="Picture Placeholder 4"/>
          <p:cNvSpPr>
            <a:spLocks noGrp="1"/>
          </p:cNvSpPr>
          <p:nvPr>
            <p:ph type="pic" sz="quarter" idx="21"/>
          </p:nvPr>
        </p:nvSpPr>
        <p:spPr>
          <a:xfrm>
            <a:off x="4712195" y="1562869"/>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39" name="Picture Placeholder 4"/>
          <p:cNvSpPr>
            <a:spLocks noGrp="1"/>
          </p:cNvSpPr>
          <p:nvPr>
            <p:ph type="pic" sz="quarter" idx="27"/>
          </p:nvPr>
        </p:nvSpPr>
        <p:spPr>
          <a:xfrm>
            <a:off x="4712195" y="4039368"/>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3" name="Footer Placeholder 2"/>
          <p:cNvSpPr>
            <a:spLocks noGrp="1"/>
          </p:cNvSpPr>
          <p:nvPr>
            <p:ph type="ftr" sz="quarter" idx="10"/>
          </p:nvPr>
        </p:nvSpPr>
        <p:spPr>
          <a:xfrm>
            <a:off x="7337156" y="6406463"/>
            <a:ext cx="4114800" cy="365125"/>
          </a:xfrm>
          <a:prstGeom prst="rect">
            <a:avLst/>
          </a:prstGeom>
        </p:spPr>
        <p:txBody>
          <a:bodyPr/>
          <a:lstStyle/>
          <a:p>
            <a:r>
              <a:rPr lang="en-US" dirty="0"/>
              <a:t>The Power of PowerPoint | thepopp.com</a:t>
            </a:r>
          </a:p>
        </p:txBody>
      </p:sp>
      <p:sp>
        <p:nvSpPr>
          <p:cNvPr id="4" name="Slide Number Placeholder 3"/>
          <p:cNvSpPr>
            <a:spLocks noGrp="1"/>
          </p:cNvSpPr>
          <p:nvPr>
            <p:ph type="sldNum" sz="quarter" idx="11"/>
          </p:nvPr>
        </p:nvSpPr>
        <p:spPr>
          <a:xfrm>
            <a:off x="11523923" y="6406407"/>
            <a:ext cx="425988" cy="365181"/>
          </a:xfrm>
          <a:prstGeom prst="rect">
            <a:avLst/>
          </a:prstGeom>
        </p:spPr>
        <p:txBody>
          <a:bodyPr/>
          <a:lstStyle/>
          <a:p>
            <a:fld id="{5F40E575-75D0-4511-BE24-65258C32779F}" type="slidenum">
              <a:rPr kumimoji="1" lang="ja-JP" altLang="en-US" smtClean="0"/>
              <a:pPr/>
              <a:t>‹#›</a:t>
            </a:fld>
            <a:endParaRPr kumimoji="1" lang="ja-JP" altLang="en-US" dirty="0"/>
          </a:p>
        </p:txBody>
      </p:sp>
      <p:sp>
        <p:nvSpPr>
          <p:cNvPr id="6" name="Picture Placeholder 4"/>
          <p:cNvSpPr>
            <a:spLocks noGrp="1"/>
          </p:cNvSpPr>
          <p:nvPr>
            <p:ph type="pic" sz="quarter" idx="12"/>
          </p:nvPr>
        </p:nvSpPr>
        <p:spPr>
          <a:xfrm>
            <a:off x="1161033" y="1562869"/>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14" name="Picture Placeholder 4"/>
          <p:cNvSpPr>
            <a:spLocks noGrp="1"/>
          </p:cNvSpPr>
          <p:nvPr>
            <p:ph type="pic" sz="quarter" idx="14"/>
          </p:nvPr>
        </p:nvSpPr>
        <p:spPr>
          <a:xfrm>
            <a:off x="8274675" y="1562869"/>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16" name="Text Placeholder 3"/>
          <p:cNvSpPr>
            <a:spLocks noGrp="1"/>
          </p:cNvSpPr>
          <p:nvPr>
            <p:ph type="body" sz="quarter" idx="16" hasCustomPrompt="1"/>
          </p:nvPr>
        </p:nvSpPr>
        <p:spPr>
          <a:xfrm>
            <a:off x="1448815" y="2931662"/>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18" name="Text Placeholder 3"/>
          <p:cNvSpPr>
            <a:spLocks noGrp="1"/>
          </p:cNvSpPr>
          <p:nvPr>
            <p:ph type="body" sz="quarter" idx="18" hasCustomPrompt="1"/>
          </p:nvPr>
        </p:nvSpPr>
        <p:spPr>
          <a:xfrm>
            <a:off x="4999976" y="2931662"/>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20" name="Text Placeholder 3"/>
          <p:cNvSpPr>
            <a:spLocks noGrp="1"/>
          </p:cNvSpPr>
          <p:nvPr>
            <p:ph type="body" sz="quarter" idx="20" hasCustomPrompt="1"/>
          </p:nvPr>
        </p:nvSpPr>
        <p:spPr>
          <a:xfrm>
            <a:off x="8562456" y="2931662"/>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21" name="Title 1"/>
          <p:cNvSpPr>
            <a:spLocks noGrp="1"/>
          </p:cNvSpPr>
          <p:nvPr>
            <p:ph type="title" hasCustomPrompt="1"/>
          </p:nvPr>
        </p:nvSpPr>
        <p:spPr>
          <a:xfrm>
            <a:off x="1607892" y="269946"/>
            <a:ext cx="8976217" cy="1093614"/>
          </a:xfrm>
        </p:spPr>
        <p:txBody>
          <a:bodyPr/>
          <a:lstStyle>
            <a:lvl1pPr algn="ctr">
              <a:lnSpc>
                <a:spcPct val="100000"/>
              </a:lnSpc>
              <a:defRPr sz="6400" baseline="0">
                <a:solidFill>
                  <a:schemeClr val="tx1"/>
                </a:solidFill>
              </a:defRPr>
            </a:lvl1pPr>
          </a:lstStyle>
          <a:p>
            <a:r>
              <a:rPr kumimoji="1" lang="en-US" altLang="ja-JP" dirty="0"/>
              <a:t>Slide Title Goes Here</a:t>
            </a:r>
            <a:endParaRPr kumimoji="1" lang="ja-JP" altLang="en-US" dirty="0"/>
          </a:p>
        </p:txBody>
      </p:sp>
      <p:sp>
        <p:nvSpPr>
          <p:cNvPr id="34" name="Picture Placeholder 4"/>
          <p:cNvSpPr>
            <a:spLocks noGrp="1"/>
          </p:cNvSpPr>
          <p:nvPr>
            <p:ph type="pic" sz="quarter" idx="22"/>
          </p:nvPr>
        </p:nvSpPr>
        <p:spPr>
          <a:xfrm>
            <a:off x="1161033" y="4039368"/>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35" name="Picture Placeholder 4"/>
          <p:cNvSpPr>
            <a:spLocks noGrp="1"/>
          </p:cNvSpPr>
          <p:nvPr>
            <p:ph type="pic" sz="quarter" idx="23"/>
          </p:nvPr>
        </p:nvSpPr>
        <p:spPr>
          <a:xfrm>
            <a:off x="8274675" y="4039368"/>
            <a:ext cx="2776683" cy="1604632"/>
          </a:xfrm>
          <a:prstGeom prst="rect">
            <a:avLst/>
          </a:prstGeom>
          <a:solidFill>
            <a:schemeClr val="tx1">
              <a:lumMod val="40000"/>
              <a:lumOff val="60000"/>
            </a:schemeClr>
          </a:solidFill>
        </p:spPr>
        <p:txBody>
          <a:bodyPr wrap="square">
            <a:noAutofit/>
          </a:bodyPr>
          <a:lstStyle>
            <a:lvl1pPr>
              <a:defRPr i="1"/>
            </a:lvl1pPr>
          </a:lstStyle>
          <a:p>
            <a:r>
              <a:rPr kumimoji="1" lang="en-US" altLang="ja-JP" dirty="0"/>
              <a:t>Click icon to add picture</a:t>
            </a:r>
            <a:endParaRPr kumimoji="1" lang="ja-JP" altLang="en-US" dirty="0"/>
          </a:p>
        </p:txBody>
      </p:sp>
      <p:sp>
        <p:nvSpPr>
          <p:cNvPr id="36" name="Text Placeholder 3"/>
          <p:cNvSpPr>
            <a:spLocks noGrp="1"/>
          </p:cNvSpPr>
          <p:nvPr>
            <p:ph type="body" sz="quarter" idx="24" hasCustomPrompt="1"/>
          </p:nvPr>
        </p:nvSpPr>
        <p:spPr>
          <a:xfrm>
            <a:off x="1448815" y="5408161"/>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37" name="Text Placeholder 3"/>
          <p:cNvSpPr>
            <a:spLocks noGrp="1"/>
          </p:cNvSpPr>
          <p:nvPr>
            <p:ph type="body" sz="quarter" idx="25" hasCustomPrompt="1"/>
          </p:nvPr>
        </p:nvSpPr>
        <p:spPr>
          <a:xfrm>
            <a:off x="4999976" y="5408161"/>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38" name="Text Placeholder 3"/>
          <p:cNvSpPr>
            <a:spLocks noGrp="1"/>
          </p:cNvSpPr>
          <p:nvPr>
            <p:ph type="body" sz="quarter" idx="26" hasCustomPrompt="1"/>
          </p:nvPr>
        </p:nvSpPr>
        <p:spPr>
          <a:xfrm>
            <a:off x="8562456" y="5408161"/>
            <a:ext cx="2201121" cy="440237"/>
          </a:xfrm>
          <a:solidFill>
            <a:schemeClr val="tx2"/>
          </a:solidFill>
        </p:spPr>
        <p:txBody>
          <a:bodyPr anchor="ctr">
            <a:normAutofit/>
          </a:bodyPr>
          <a:lstStyle>
            <a:lvl1pPr algn="ctr">
              <a:lnSpc>
                <a:spcPct val="100000"/>
              </a:lnSpc>
              <a:spcBef>
                <a:spcPts val="0"/>
              </a:spcBef>
              <a:defRPr sz="2133" baseline="0">
                <a:solidFill>
                  <a:schemeClr val="bg2"/>
                </a:solidFill>
                <a:latin typeface="+mj-lt"/>
              </a:defRPr>
            </a:lvl1pPr>
          </a:lstStyle>
          <a:p>
            <a:pPr lvl="0"/>
            <a:r>
              <a:rPr kumimoji="1" lang="en-US" altLang="ja-JP" dirty="0"/>
              <a:t>CAPTION goes here</a:t>
            </a:r>
            <a:endParaRPr kumimoji="1" lang="ja-JP" altLang="en-US" dirty="0"/>
          </a:p>
        </p:txBody>
      </p:sp>
      <p:sp>
        <p:nvSpPr>
          <p:cNvPr id="25" name="Text Placeholder 3"/>
          <p:cNvSpPr>
            <a:spLocks noGrp="1"/>
          </p:cNvSpPr>
          <p:nvPr>
            <p:ph type="body" sz="quarter" idx="15" hasCustomPrompt="1"/>
          </p:nvPr>
        </p:nvSpPr>
        <p:spPr>
          <a:xfrm>
            <a:off x="1033146" y="33885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26" name="Text Placeholder 3"/>
          <p:cNvSpPr>
            <a:spLocks noGrp="1"/>
          </p:cNvSpPr>
          <p:nvPr>
            <p:ph type="body" sz="quarter" idx="28" hasCustomPrompt="1"/>
          </p:nvPr>
        </p:nvSpPr>
        <p:spPr>
          <a:xfrm>
            <a:off x="4584308" y="33885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27" name="Text Placeholder 3"/>
          <p:cNvSpPr>
            <a:spLocks noGrp="1"/>
          </p:cNvSpPr>
          <p:nvPr>
            <p:ph type="body" sz="quarter" idx="29" hasCustomPrompt="1"/>
          </p:nvPr>
        </p:nvSpPr>
        <p:spPr>
          <a:xfrm>
            <a:off x="8146788" y="33885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28" name="Text Placeholder 3"/>
          <p:cNvSpPr>
            <a:spLocks noGrp="1"/>
          </p:cNvSpPr>
          <p:nvPr>
            <p:ph type="body" sz="quarter" idx="30" hasCustomPrompt="1"/>
          </p:nvPr>
        </p:nvSpPr>
        <p:spPr>
          <a:xfrm>
            <a:off x="1033146" y="58650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29" name="Text Placeholder 3"/>
          <p:cNvSpPr>
            <a:spLocks noGrp="1"/>
          </p:cNvSpPr>
          <p:nvPr>
            <p:ph type="body" sz="quarter" idx="31" hasCustomPrompt="1"/>
          </p:nvPr>
        </p:nvSpPr>
        <p:spPr>
          <a:xfrm>
            <a:off x="4584308" y="58650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
        <p:nvSpPr>
          <p:cNvPr id="30" name="Text Placeholder 3"/>
          <p:cNvSpPr>
            <a:spLocks noGrp="1"/>
          </p:cNvSpPr>
          <p:nvPr>
            <p:ph type="body" sz="quarter" idx="32" hasCustomPrompt="1"/>
          </p:nvPr>
        </p:nvSpPr>
        <p:spPr>
          <a:xfrm>
            <a:off x="8146788" y="5865095"/>
            <a:ext cx="3032458" cy="342058"/>
          </a:xfrm>
        </p:spPr>
        <p:txBody>
          <a:bodyPr vert="horz" lIns="91440" tIns="45720" rIns="91440" bIns="45720" rtlCol="0" anchor="t">
            <a:normAutofit/>
          </a:bodyPr>
          <a:lstStyle>
            <a:lvl1pPr algn="ctr">
              <a:defRPr kumimoji="1" lang="ja-JP" altLang="en-US" sz="1200" dirty="0">
                <a:solidFill>
                  <a:schemeClr val="tx2"/>
                </a:solidFill>
              </a:defRPr>
            </a:lvl1pPr>
          </a:lstStyle>
          <a:p>
            <a:pPr lvl="0">
              <a:spcBef>
                <a:spcPts val="0"/>
              </a:spcBef>
            </a:pPr>
            <a:r>
              <a:rPr kumimoji="1" lang="en-US" altLang="ja-JP" dirty="0"/>
              <a:t>Text goes here</a:t>
            </a:r>
            <a:endParaRPr kumimoji="1" lang="ja-JP" altLang="en-US" dirty="0"/>
          </a:p>
        </p:txBody>
      </p:sp>
    </p:spTree>
    <p:extLst>
      <p:ext uri="{BB962C8B-B14F-4D97-AF65-F5344CB8AC3E}">
        <p14:creationId xmlns:p14="http://schemas.microsoft.com/office/powerpoint/2010/main" val="373547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0-#ppt_h/2"/>
                                          </p:val>
                                        </p:tav>
                                        <p:tav tm="100000">
                                          <p:val>
                                            <p:strVal val="#ppt_y"/>
                                          </p:val>
                                        </p:tav>
                                      </p:tavLst>
                                    </p:anim>
                                  </p:childTnLst>
                                </p:cTn>
                              </p:par>
                            </p:childTnLst>
                          </p:cTn>
                        </p:par>
                        <p:par>
                          <p:cTn id="9" fill="hold">
                            <p:stCondLst>
                              <p:cond delay="975"/>
                            </p:stCondLst>
                            <p:childTnLst>
                              <p:par>
                                <p:cTn id="10" presetID="14" presetClass="entr" presetSubtype="1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par>
                          <p:cTn id="13" fill="hold">
                            <p:stCondLst>
                              <p:cond delay="1475"/>
                            </p:stCondLst>
                            <p:childTnLst>
                              <p:par>
                                <p:cTn id="14" presetID="2" presetClass="entr" presetSubtype="4" decel="10000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750" fill="hold"/>
                                        <p:tgtEl>
                                          <p:spTgt spid="16"/>
                                        </p:tgtEl>
                                        <p:attrNameLst>
                                          <p:attrName>ppt_x</p:attrName>
                                        </p:attrNameLst>
                                      </p:cBhvr>
                                      <p:tavLst>
                                        <p:tav tm="0">
                                          <p:val>
                                            <p:strVal val="#ppt_x"/>
                                          </p:val>
                                        </p:tav>
                                        <p:tav tm="100000">
                                          <p:val>
                                            <p:strVal val="#ppt_x"/>
                                          </p:val>
                                        </p:tav>
                                      </p:tavLst>
                                    </p:anim>
                                    <p:anim calcmode="lin" valueType="num">
                                      <p:cBhvr additive="base">
                                        <p:cTn id="17" dur="750" fill="hold"/>
                                        <p:tgtEl>
                                          <p:spTgt spid="16"/>
                                        </p:tgtEl>
                                        <p:attrNameLst>
                                          <p:attrName>ppt_y</p:attrName>
                                        </p:attrNameLst>
                                      </p:cBhvr>
                                      <p:tavLst>
                                        <p:tav tm="0">
                                          <p:val>
                                            <p:strVal val="1+#ppt_h/2"/>
                                          </p:val>
                                        </p:tav>
                                        <p:tav tm="100000">
                                          <p:val>
                                            <p:strVal val="#ppt_y"/>
                                          </p:val>
                                        </p:tav>
                                      </p:tavLst>
                                    </p:anim>
                                  </p:childTnLst>
                                </p:cTn>
                              </p:par>
                            </p:childTnLst>
                          </p:cTn>
                        </p:par>
                        <p:par>
                          <p:cTn id="18" fill="hold">
                            <p:stCondLst>
                              <p:cond delay="2225"/>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2725"/>
                            </p:stCondLst>
                            <p:childTnLst>
                              <p:par>
                                <p:cTn id="23" presetID="14" presetClass="entr" presetSubtype="1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par>
                          <p:cTn id="26" fill="hold">
                            <p:stCondLst>
                              <p:cond delay="3225"/>
                            </p:stCondLst>
                            <p:childTnLst>
                              <p:par>
                                <p:cTn id="27" presetID="2" presetClass="entr" presetSubtype="4" decel="10000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750" fill="hold"/>
                                        <p:tgtEl>
                                          <p:spTgt spid="18"/>
                                        </p:tgtEl>
                                        <p:attrNameLst>
                                          <p:attrName>ppt_x</p:attrName>
                                        </p:attrNameLst>
                                      </p:cBhvr>
                                      <p:tavLst>
                                        <p:tav tm="0">
                                          <p:val>
                                            <p:strVal val="#ppt_x"/>
                                          </p:val>
                                        </p:tav>
                                        <p:tav tm="100000">
                                          <p:val>
                                            <p:strVal val="#ppt_x"/>
                                          </p:val>
                                        </p:tav>
                                      </p:tavLst>
                                    </p:anim>
                                    <p:anim calcmode="lin" valueType="num">
                                      <p:cBhvr additive="base">
                                        <p:cTn id="30" dur="75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3975"/>
                            </p:stCondLst>
                            <p:childTnLst>
                              <p:par>
                                <p:cTn id="32" presetID="10"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4475"/>
                            </p:stCondLst>
                            <p:childTnLst>
                              <p:par>
                                <p:cTn id="36" presetID="14" presetClass="entr" presetSubtype="1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randombar(horizontal)">
                                      <p:cBhvr>
                                        <p:cTn id="38" dur="500"/>
                                        <p:tgtEl>
                                          <p:spTgt spid="14"/>
                                        </p:tgtEl>
                                      </p:cBhvr>
                                    </p:animEffect>
                                  </p:childTnLst>
                                </p:cTn>
                              </p:par>
                            </p:childTnLst>
                          </p:cTn>
                        </p:par>
                        <p:par>
                          <p:cTn id="39" fill="hold">
                            <p:stCondLst>
                              <p:cond delay="4975"/>
                            </p:stCondLst>
                            <p:childTnLst>
                              <p:par>
                                <p:cTn id="40" presetID="2" presetClass="entr" presetSubtype="4" decel="100000"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50" fill="hold"/>
                                        <p:tgtEl>
                                          <p:spTgt spid="20"/>
                                        </p:tgtEl>
                                        <p:attrNameLst>
                                          <p:attrName>ppt_x</p:attrName>
                                        </p:attrNameLst>
                                      </p:cBhvr>
                                      <p:tavLst>
                                        <p:tav tm="0">
                                          <p:val>
                                            <p:strVal val="#ppt_x"/>
                                          </p:val>
                                        </p:tav>
                                        <p:tav tm="100000">
                                          <p:val>
                                            <p:strVal val="#ppt_x"/>
                                          </p:val>
                                        </p:tav>
                                      </p:tavLst>
                                    </p:anim>
                                    <p:anim calcmode="lin" valueType="num">
                                      <p:cBhvr additive="base">
                                        <p:cTn id="43" dur="750" fill="hold"/>
                                        <p:tgtEl>
                                          <p:spTgt spid="20"/>
                                        </p:tgtEl>
                                        <p:attrNameLst>
                                          <p:attrName>ppt_y</p:attrName>
                                        </p:attrNameLst>
                                      </p:cBhvr>
                                      <p:tavLst>
                                        <p:tav tm="0">
                                          <p:val>
                                            <p:strVal val="1+#ppt_h/2"/>
                                          </p:val>
                                        </p:tav>
                                        <p:tav tm="100000">
                                          <p:val>
                                            <p:strVal val="#ppt_y"/>
                                          </p:val>
                                        </p:tav>
                                      </p:tavLst>
                                    </p:anim>
                                  </p:childTnLst>
                                </p:cTn>
                              </p:par>
                            </p:childTnLst>
                          </p:cTn>
                        </p:par>
                        <p:par>
                          <p:cTn id="44" fill="hold">
                            <p:stCondLst>
                              <p:cond delay="5725"/>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6225"/>
                            </p:stCondLst>
                            <p:childTnLst>
                              <p:par>
                                <p:cTn id="49" presetID="14" presetClass="entr" presetSubtype="10" fill="hold" grpId="0"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randombar(horizontal)">
                                      <p:cBhvr>
                                        <p:cTn id="51" dur="500"/>
                                        <p:tgtEl>
                                          <p:spTgt spid="34"/>
                                        </p:tgtEl>
                                      </p:cBhvr>
                                    </p:animEffect>
                                  </p:childTnLst>
                                </p:cTn>
                              </p:par>
                            </p:childTnLst>
                          </p:cTn>
                        </p:par>
                        <p:par>
                          <p:cTn id="52" fill="hold">
                            <p:stCondLst>
                              <p:cond delay="6725"/>
                            </p:stCondLst>
                            <p:childTnLst>
                              <p:par>
                                <p:cTn id="53" presetID="2" presetClass="entr" presetSubtype="4" decel="10000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750" fill="hold"/>
                                        <p:tgtEl>
                                          <p:spTgt spid="36"/>
                                        </p:tgtEl>
                                        <p:attrNameLst>
                                          <p:attrName>ppt_x</p:attrName>
                                        </p:attrNameLst>
                                      </p:cBhvr>
                                      <p:tavLst>
                                        <p:tav tm="0">
                                          <p:val>
                                            <p:strVal val="#ppt_x"/>
                                          </p:val>
                                        </p:tav>
                                        <p:tav tm="100000">
                                          <p:val>
                                            <p:strVal val="#ppt_x"/>
                                          </p:val>
                                        </p:tav>
                                      </p:tavLst>
                                    </p:anim>
                                    <p:anim calcmode="lin" valueType="num">
                                      <p:cBhvr additive="base">
                                        <p:cTn id="56" dur="750" fill="hold"/>
                                        <p:tgtEl>
                                          <p:spTgt spid="36"/>
                                        </p:tgtEl>
                                        <p:attrNameLst>
                                          <p:attrName>ppt_y</p:attrName>
                                        </p:attrNameLst>
                                      </p:cBhvr>
                                      <p:tavLst>
                                        <p:tav tm="0">
                                          <p:val>
                                            <p:strVal val="1+#ppt_h/2"/>
                                          </p:val>
                                        </p:tav>
                                        <p:tav tm="100000">
                                          <p:val>
                                            <p:strVal val="#ppt_y"/>
                                          </p:val>
                                        </p:tav>
                                      </p:tavLst>
                                    </p:anim>
                                  </p:childTnLst>
                                </p:cTn>
                              </p:par>
                            </p:childTnLst>
                          </p:cTn>
                        </p:par>
                        <p:par>
                          <p:cTn id="57" fill="hold">
                            <p:stCondLst>
                              <p:cond delay="7475"/>
                            </p:stCondLst>
                            <p:childTnLst>
                              <p:par>
                                <p:cTn id="58" presetID="10" presetClass="entr" presetSubtype="0"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par>
                          <p:cTn id="61" fill="hold">
                            <p:stCondLst>
                              <p:cond delay="7975"/>
                            </p:stCondLst>
                            <p:childTnLst>
                              <p:par>
                                <p:cTn id="62" presetID="14" presetClass="entr" presetSubtype="10"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randombar(horizontal)">
                                      <p:cBhvr>
                                        <p:cTn id="64" dur="500"/>
                                        <p:tgtEl>
                                          <p:spTgt spid="39"/>
                                        </p:tgtEl>
                                      </p:cBhvr>
                                    </p:animEffect>
                                  </p:childTnLst>
                                </p:cTn>
                              </p:par>
                            </p:childTnLst>
                          </p:cTn>
                        </p:par>
                        <p:par>
                          <p:cTn id="65" fill="hold">
                            <p:stCondLst>
                              <p:cond delay="8475"/>
                            </p:stCondLst>
                            <p:childTnLst>
                              <p:par>
                                <p:cTn id="66" presetID="2" presetClass="entr" presetSubtype="4" decel="100000"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additive="base">
                                        <p:cTn id="68" dur="750" fill="hold"/>
                                        <p:tgtEl>
                                          <p:spTgt spid="37"/>
                                        </p:tgtEl>
                                        <p:attrNameLst>
                                          <p:attrName>ppt_x</p:attrName>
                                        </p:attrNameLst>
                                      </p:cBhvr>
                                      <p:tavLst>
                                        <p:tav tm="0">
                                          <p:val>
                                            <p:strVal val="#ppt_x"/>
                                          </p:val>
                                        </p:tav>
                                        <p:tav tm="100000">
                                          <p:val>
                                            <p:strVal val="#ppt_x"/>
                                          </p:val>
                                        </p:tav>
                                      </p:tavLst>
                                    </p:anim>
                                    <p:anim calcmode="lin" valueType="num">
                                      <p:cBhvr additive="base">
                                        <p:cTn id="69" dur="750" fill="hold"/>
                                        <p:tgtEl>
                                          <p:spTgt spid="37"/>
                                        </p:tgtEl>
                                        <p:attrNameLst>
                                          <p:attrName>ppt_y</p:attrName>
                                        </p:attrNameLst>
                                      </p:cBhvr>
                                      <p:tavLst>
                                        <p:tav tm="0">
                                          <p:val>
                                            <p:strVal val="1+#ppt_h/2"/>
                                          </p:val>
                                        </p:tav>
                                        <p:tav tm="100000">
                                          <p:val>
                                            <p:strVal val="#ppt_y"/>
                                          </p:val>
                                        </p:tav>
                                      </p:tavLst>
                                    </p:anim>
                                  </p:childTnLst>
                                </p:cTn>
                              </p:par>
                            </p:childTnLst>
                          </p:cTn>
                        </p:par>
                        <p:par>
                          <p:cTn id="70" fill="hold">
                            <p:stCondLst>
                              <p:cond delay="9225"/>
                            </p:stCondLst>
                            <p:childTnLst>
                              <p:par>
                                <p:cTn id="71" presetID="10"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par>
                          <p:cTn id="74" fill="hold">
                            <p:stCondLst>
                              <p:cond delay="9725"/>
                            </p:stCondLst>
                            <p:childTnLst>
                              <p:par>
                                <p:cTn id="75" presetID="14" presetClass="entr" presetSubtype="10"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randombar(horizontal)">
                                      <p:cBhvr>
                                        <p:cTn id="77" dur="500"/>
                                        <p:tgtEl>
                                          <p:spTgt spid="35"/>
                                        </p:tgtEl>
                                      </p:cBhvr>
                                    </p:animEffect>
                                  </p:childTnLst>
                                </p:cTn>
                              </p:par>
                            </p:childTnLst>
                          </p:cTn>
                        </p:par>
                        <p:par>
                          <p:cTn id="78" fill="hold">
                            <p:stCondLst>
                              <p:cond delay="10225"/>
                            </p:stCondLst>
                            <p:childTnLst>
                              <p:par>
                                <p:cTn id="79" presetID="2" presetClass="entr" presetSubtype="4" decel="100000" fill="hold" grpId="0" nodeType="after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750" fill="hold"/>
                                        <p:tgtEl>
                                          <p:spTgt spid="38"/>
                                        </p:tgtEl>
                                        <p:attrNameLst>
                                          <p:attrName>ppt_x</p:attrName>
                                        </p:attrNameLst>
                                      </p:cBhvr>
                                      <p:tavLst>
                                        <p:tav tm="0">
                                          <p:val>
                                            <p:strVal val="#ppt_x"/>
                                          </p:val>
                                        </p:tav>
                                        <p:tav tm="100000">
                                          <p:val>
                                            <p:strVal val="#ppt_x"/>
                                          </p:val>
                                        </p:tav>
                                      </p:tavLst>
                                    </p:anim>
                                    <p:anim calcmode="lin" valueType="num">
                                      <p:cBhvr additive="base">
                                        <p:cTn id="82" dur="750" fill="hold"/>
                                        <p:tgtEl>
                                          <p:spTgt spid="38"/>
                                        </p:tgtEl>
                                        <p:attrNameLst>
                                          <p:attrName>ppt_y</p:attrName>
                                        </p:attrNameLst>
                                      </p:cBhvr>
                                      <p:tavLst>
                                        <p:tav tm="0">
                                          <p:val>
                                            <p:strVal val="1+#ppt_h/2"/>
                                          </p:val>
                                        </p:tav>
                                        <p:tav tm="100000">
                                          <p:val>
                                            <p:strVal val="#ppt_y"/>
                                          </p:val>
                                        </p:tav>
                                      </p:tavLst>
                                    </p:anim>
                                  </p:childTnLst>
                                </p:cTn>
                              </p:par>
                            </p:childTnLst>
                          </p:cTn>
                        </p:par>
                        <p:par>
                          <p:cTn id="83" fill="hold">
                            <p:stCondLst>
                              <p:cond delay="10975"/>
                            </p:stCondLst>
                            <p:childTnLst>
                              <p:par>
                                <p:cTn id="84" presetID="10" presetClass="entr" presetSubtype="0"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9" grpId="0" animBg="1"/>
      <p:bldP spid="6" grpId="0" animBg="1"/>
      <p:bldP spid="14" grpId="0" animBg="1"/>
      <p:bldP spid="16" grpId="0" animBg="1">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ppt_x"/>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34" grpId="0" animBg="1"/>
      <p:bldP spid="35" grpId="0" animBg="1"/>
      <p:bldP spid="36" grpId="0" animBg="1">
        <p:tmplLst>
          <p:tmpl>
            <p:tnLst>
              <p:par>
                <p:cTn presetID="2" presetClass="entr" presetSubtype="4"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750" fill="hold"/>
                        <p:tgtEl>
                          <p:spTgt spid="36"/>
                        </p:tgtEl>
                        <p:attrNameLst>
                          <p:attrName>ppt_x</p:attrName>
                        </p:attrNameLst>
                      </p:cBhvr>
                      <p:tavLst>
                        <p:tav tm="0">
                          <p:val>
                            <p:strVal val="#ppt_x"/>
                          </p:val>
                        </p:tav>
                        <p:tav tm="100000">
                          <p:val>
                            <p:strVal val="#ppt_x"/>
                          </p:val>
                        </p:tav>
                      </p:tavLst>
                    </p:anim>
                    <p:anim calcmode="lin" valueType="num">
                      <p:cBhvr additive="base">
                        <p:cTn dur="75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tmplLst>
          <p:tmpl>
            <p:tnLst>
              <p:par>
                <p:cTn presetID="2" presetClass="entr" presetSubtype="4"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750" fill="hold"/>
                        <p:tgtEl>
                          <p:spTgt spid="37"/>
                        </p:tgtEl>
                        <p:attrNameLst>
                          <p:attrName>ppt_x</p:attrName>
                        </p:attrNameLst>
                      </p:cBhvr>
                      <p:tavLst>
                        <p:tav tm="0">
                          <p:val>
                            <p:strVal val="#ppt_x"/>
                          </p:val>
                        </p:tav>
                        <p:tav tm="100000">
                          <p:val>
                            <p:strVal val="#ppt_x"/>
                          </p:val>
                        </p:tav>
                      </p:tavLst>
                    </p:anim>
                    <p:anim calcmode="lin" valueType="num">
                      <p:cBhvr additive="base">
                        <p:cTn dur="750" fill="hold"/>
                        <p:tgtEl>
                          <p:spTgt spid="37"/>
                        </p:tgtEl>
                        <p:attrNameLst>
                          <p:attrName>ppt_y</p:attrName>
                        </p:attrNameLst>
                      </p:cBhvr>
                      <p:tavLst>
                        <p:tav tm="0">
                          <p:val>
                            <p:strVal val="1+#ppt_h/2"/>
                          </p:val>
                        </p:tav>
                        <p:tav tm="100000">
                          <p:val>
                            <p:strVal val="#ppt_y"/>
                          </p:val>
                        </p:tav>
                      </p:tavLst>
                    </p:anim>
                  </p:childTnLst>
                </p:cTn>
              </p:par>
            </p:tnLst>
          </p:tmpl>
        </p:tmplLst>
      </p:bldP>
      <p:bldP spid="38" grpId="0" animBg="1">
        <p:tmplLst>
          <p:tmpl>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ppt_x"/>
                          </p:val>
                        </p:tav>
                        <p:tav tm="100000">
                          <p:val>
                            <p:strVal val="#ppt_x"/>
                          </p:val>
                        </p:tav>
                      </p:tavLst>
                    </p:anim>
                    <p:anim calcmode="lin" valueType="num">
                      <p:cBhvr additive="base">
                        <p:cTn dur="750" fill="hold"/>
                        <p:tgtEl>
                          <p:spTgt spid="38"/>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extLst>
    <p:ext uri="{DCECCB84-F9BA-43D5-87BE-67443E8EF086}">
      <p15:sldGuideLst xmlns:p15="http://schemas.microsoft.com/office/powerpoint/2012/main">
        <p15:guide id="1" orient="horz" pos="3239">
          <p15:clr>
            <a:srgbClr val="FBAE40"/>
          </p15:clr>
        </p15:guide>
        <p15:guide id="2"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8994AE-5719-4FF3-BEA4-27CB5A4863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81FA2B1-CBF0-44F5-97ED-1438BE13CA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831C885-F421-4340-9A4E-419B7E42B7CE}"/>
              </a:ext>
            </a:extLst>
          </p:cNvPr>
          <p:cNvSpPr>
            <a:spLocks noGrp="1"/>
          </p:cNvSpPr>
          <p:nvPr>
            <p:ph type="dt" sz="half" idx="10"/>
          </p:nvPr>
        </p:nvSpPr>
        <p:spPr/>
        <p:txBody>
          <a:bodyPr/>
          <a:lstStyle/>
          <a:p>
            <a:fld id="{4DDCFF8A-AAF8-4A12-8A91-9CA0EAF6CBB9}"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4D2B5CF0-2C20-4A79-A765-F768F631C0A0}"/>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xmlns="" id="{D1EBC790-65BA-4231-8E18-7CB3DABB211A}"/>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559444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FC9F91-6345-49CA-B5F5-05D8F6120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10BDA88-E61C-4CC6-A203-D10A04AF0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A657F231-355F-4741-A6DD-76C3D199BFF9}"/>
              </a:ext>
            </a:extLst>
          </p:cNvPr>
          <p:cNvSpPr>
            <a:spLocks noGrp="1"/>
          </p:cNvSpPr>
          <p:nvPr>
            <p:ph type="dt" sz="half" idx="10"/>
          </p:nvPr>
        </p:nvSpPr>
        <p:spPr/>
        <p:txBody>
          <a:bodyPr/>
          <a:lstStyle/>
          <a:p>
            <a:fld id="{ABCC25C3-021A-4B0B-8F70-0C181FE1CF45}"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01AEAA5D-7166-470C-A26B-236D1D33017C}"/>
              </a:ext>
            </a:extLst>
          </p:cNvPr>
          <p:cNvSpPr>
            <a:spLocks noGrp="1"/>
          </p:cNvSpPr>
          <p:nvPr>
            <p:ph type="ftr" sz="quarter" idx="11"/>
          </p:nvPr>
        </p:nvSpPr>
        <p:spPr/>
        <p:txBody>
          <a:body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xmlns="" id="{A62484EC-184E-496C-8968-7C51A56953C9}"/>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4102159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2E61C3-13A0-4AB5-A150-FD175DB0DE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8EFD74C-1368-4AC1-B7D1-D592C08296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04D9E78B-0488-4A59-B4AA-388FB3D9E0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35BEBBA6-FCE7-46C9-8959-52DA3FE823EC}"/>
              </a:ext>
            </a:extLst>
          </p:cNvPr>
          <p:cNvSpPr>
            <a:spLocks noGrp="1"/>
          </p:cNvSpPr>
          <p:nvPr>
            <p:ph type="dt" sz="half" idx="10"/>
          </p:nvPr>
        </p:nvSpPr>
        <p:spPr/>
        <p:txBody>
          <a:bodyPr/>
          <a:lstStyle/>
          <a:p>
            <a:fld id="{0C23D88D-8CEC-4ED9-A53B-5596187D9A16}" type="datetime2">
              <a:rPr lang="en-US" smtClean="0"/>
              <a:t>Thursday, May 27, 2021</a:t>
            </a:fld>
            <a:endParaRPr lang="en-US" dirty="0"/>
          </a:p>
        </p:txBody>
      </p:sp>
      <p:sp>
        <p:nvSpPr>
          <p:cNvPr id="6" name="Footer Placeholder 5">
            <a:extLst>
              <a:ext uri="{FF2B5EF4-FFF2-40B4-BE49-F238E27FC236}">
                <a16:creationId xmlns:a16="http://schemas.microsoft.com/office/drawing/2014/main" xmlns="" id="{8D4B6DF9-3078-412B-B6C2-51358E1E9754}"/>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xmlns="" id="{7CBC9697-08E6-449C-A1B2-F77C3144D201}"/>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3818212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E5A30E-E371-4172-9278-3A96BCF792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36F590F-6224-43B4-BB61-438BD836AD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E0E8F78-61D4-4D5E-9D9C-E2DCFACFFE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D19B83BA-139C-49C1-A45C-D55E8A0BC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AD8CF07-82E8-4C44-A582-A1AE5D296E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CC712B09-4379-4A00-9E11-C2A9CE2E2064}"/>
              </a:ext>
            </a:extLst>
          </p:cNvPr>
          <p:cNvSpPr>
            <a:spLocks noGrp="1"/>
          </p:cNvSpPr>
          <p:nvPr>
            <p:ph type="dt" sz="half" idx="10"/>
          </p:nvPr>
        </p:nvSpPr>
        <p:spPr/>
        <p:txBody>
          <a:bodyPr/>
          <a:lstStyle/>
          <a:p>
            <a:fld id="{D2CCD382-DFDA-4722-A27A-59C21AD112F2}" type="datetime2">
              <a:rPr lang="en-US" smtClean="0"/>
              <a:t>Thursday, May 27, 2021</a:t>
            </a:fld>
            <a:endParaRPr lang="en-US" dirty="0"/>
          </a:p>
        </p:txBody>
      </p:sp>
      <p:sp>
        <p:nvSpPr>
          <p:cNvPr id="8" name="Footer Placeholder 7">
            <a:extLst>
              <a:ext uri="{FF2B5EF4-FFF2-40B4-BE49-F238E27FC236}">
                <a16:creationId xmlns:a16="http://schemas.microsoft.com/office/drawing/2014/main" xmlns="" id="{57D4CBC5-8A7A-4271-B0A5-3D82571CD6A3}"/>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xmlns="" id="{8AAD201A-5837-4013-A711-BBA40C48B23E}"/>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604630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12E068-5269-41C7-BAAC-B5A6052EAD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2E1960AF-2370-43AE-97B9-0DBDA84960AE}"/>
              </a:ext>
            </a:extLst>
          </p:cNvPr>
          <p:cNvSpPr>
            <a:spLocks noGrp="1"/>
          </p:cNvSpPr>
          <p:nvPr>
            <p:ph type="dt" sz="half" idx="10"/>
          </p:nvPr>
        </p:nvSpPr>
        <p:spPr/>
        <p:txBody>
          <a:bodyPr/>
          <a:lstStyle/>
          <a:p>
            <a:fld id="{22F2A30D-1C09-413F-AAB1-38F366000715}" type="datetime2">
              <a:rPr lang="en-US" smtClean="0"/>
              <a:t>Thursday, May 27, 2021</a:t>
            </a:fld>
            <a:endParaRPr lang="en-US" dirty="0"/>
          </a:p>
        </p:txBody>
      </p:sp>
      <p:sp>
        <p:nvSpPr>
          <p:cNvPr id="4" name="Footer Placeholder 3">
            <a:extLst>
              <a:ext uri="{FF2B5EF4-FFF2-40B4-BE49-F238E27FC236}">
                <a16:creationId xmlns:a16="http://schemas.microsoft.com/office/drawing/2014/main" xmlns="" id="{5F87ED5F-3143-4C6D-8B58-09E0D707B787}"/>
              </a:ext>
            </a:extLst>
          </p:cNvPr>
          <p:cNvSpPr>
            <a:spLocks noGrp="1"/>
          </p:cNvSpPr>
          <p:nvPr>
            <p:ph type="ftr" sz="quarter" idx="11"/>
          </p:nvPr>
        </p:nvSpPr>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xmlns="" id="{77D3FBD4-382D-469A-9768-E8EDE2C8B4D8}"/>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109017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BA94CC3-C444-4E58-80AB-86F76A9C67FE}"/>
              </a:ext>
            </a:extLst>
          </p:cNvPr>
          <p:cNvSpPr>
            <a:spLocks noGrp="1"/>
          </p:cNvSpPr>
          <p:nvPr>
            <p:ph type="dt" sz="half" idx="10"/>
          </p:nvPr>
        </p:nvSpPr>
        <p:spPr/>
        <p:txBody>
          <a:bodyPr/>
          <a:lstStyle/>
          <a:p>
            <a:fld id="{6DB82B9C-D65E-4F64-95C3-B10F3B00F0D9}" type="datetime2">
              <a:rPr lang="en-US" smtClean="0"/>
              <a:t>Thursday, May 27, 2021</a:t>
            </a:fld>
            <a:endParaRPr lang="en-US" dirty="0"/>
          </a:p>
        </p:txBody>
      </p:sp>
      <p:sp>
        <p:nvSpPr>
          <p:cNvPr id="3" name="Footer Placeholder 2">
            <a:extLst>
              <a:ext uri="{FF2B5EF4-FFF2-40B4-BE49-F238E27FC236}">
                <a16:creationId xmlns:a16="http://schemas.microsoft.com/office/drawing/2014/main" xmlns="" id="{1D669EF8-56EB-40CB-9178-E13EBE2C4C93}"/>
              </a:ext>
            </a:extLst>
          </p:cNvPr>
          <p:cNvSpPr>
            <a:spLocks noGrp="1"/>
          </p:cNvSpPr>
          <p:nvPr>
            <p:ph type="ftr" sz="quarter" idx="11"/>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xmlns="" id="{B462CF42-5A5A-4B1D-9E69-06A072FCEB8B}"/>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395147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18F362-338B-4468-B870-DE2E21DFAE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1E5D5AA6-9AFC-4929-9A1B-41736D200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C0A869F-33DD-49D6-97A8-223274E88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F56F704-D08D-4D72-A3FF-5DB34A56E3FD}"/>
              </a:ext>
            </a:extLst>
          </p:cNvPr>
          <p:cNvSpPr>
            <a:spLocks noGrp="1"/>
          </p:cNvSpPr>
          <p:nvPr>
            <p:ph type="dt" sz="half" idx="10"/>
          </p:nvPr>
        </p:nvSpPr>
        <p:spPr/>
        <p:txBody>
          <a:bodyPr/>
          <a:lstStyle/>
          <a:p>
            <a:fld id="{B7F5FDCC-6AAC-4A08-B9E0-3793AB5E64C3}" type="datetime2">
              <a:rPr lang="en-US" smtClean="0"/>
              <a:t>Thursday, May 27, 2021</a:t>
            </a:fld>
            <a:endParaRPr lang="en-US" dirty="0"/>
          </a:p>
        </p:txBody>
      </p:sp>
      <p:sp>
        <p:nvSpPr>
          <p:cNvPr id="6" name="Footer Placeholder 5">
            <a:extLst>
              <a:ext uri="{FF2B5EF4-FFF2-40B4-BE49-F238E27FC236}">
                <a16:creationId xmlns:a16="http://schemas.microsoft.com/office/drawing/2014/main" xmlns="" id="{EB177E7C-3EE2-4111-B5F9-7CF306751246}"/>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xmlns="" id="{450DBAB1-63E6-4C16-8F69-AC7F2D56BDCD}"/>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3909261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D28603-9C71-4B7A-A463-43D41269D7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07420FF-7718-4333-BCD2-B0CB5E358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C9E59AB2-F483-4E36-ABD3-C043DFB09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495CB0FA-3579-4F64-BA2F-194CD16A33CD}"/>
              </a:ext>
            </a:extLst>
          </p:cNvPr>
          <p:cNvSpPr>
            <a:spLocks noGrp="1"/>
          </p:cNvSpPr>
          <p:nvPr>
            <p:ph type="dt" sz="half" idx="10"/>
          </p:nvPr>
        </p:nvSpPr>
        <p:spPr/>
        <p:txBody>
          <a:bodyPr/>
          <a:lstStyle/>
          <a:p>
            <a:fld id="{349FE94D-439C-40F1-900E-BC07940E3988}" type="datetime2">
              <a:rPr lang="en-US" smtClean="0"/>
              <a:t>Thursday, May 27, 2021</a:t>
            </a:fld>
            <a:endParaRPr lang="en-US" dirty="0"/>
          </a:p>
        </p:txBody>
      </p:sp>
      <p:sp>
        <p:nvSpPr>
          <p:cNvPr id="6" name="Footer Placeholder 5">
            <a:extLst>
              <a:ext uri="{FF2B5EF4-FFF2-40B4-BE49-F238E27FC236}">
                <a16:creationId xmlns:a16="http://schemas.microsoft.com/office/drawing/2014/main" xmlns="" id="{8B0A88D1-30E0-4D6E-996A-67A0CA13DB8E}"/>
              </a:ext>
            </a:extLst>
          </p:cNvPr>
          <p:cNvSpPr>
            <a:spLocks noGrp="1"/>
          </p:cNvSpPr>
          <p:nvPr>
            <p:ph type="ftr" sz="quarter" idx="11"/>
          </p:nvPr>
        </p:nvSpPr>
        <p:spPr/>
        <p:txBody>
          <a:bodyPr/>
          <a:lstStyle/>
          <a:p>
            <a:r>
              <a:rPr lang="en-US"/>
              <a:t>Sample Footer Text</a:t>
            </a:r>
            <a:endParaRPr lang="en-US" dirty="0"/>
          </a:p>
        </p:txBody>
      </p:sp>
      <p:sp>
        <p:nvSpPr>
          <p:cNvPr id="7" name="Slide Number Placeholder 6">
            <a:extLst>
              <a:ext uri="{FF2B5EF4-FFF2-40B4-BE49-F238E27FC236}">
                <a16:creationId xmlns:a16="http://schemas.microsoft.com/office/drawing/2014/main" xmlns="" id="{1AA07EF9-D962-4C5A-B5FC-4BB64E9C6D87}"/>
              </a:ext>
            </a:extLst>
          </p:cNvPr>
          <p:cNvSpPr>
            <a:spLocks noGrp="1"/>
          </p:cNvSpPr>
          <p:nvPr>
            <p:ph type="sldNum" sz="quarter" idx="12"/>
          </p:nvPr>
        </p:nvSpPr>
        <p:spPr/>
        <p:txBody>
          <a:bodyPr/>
          <a:lstStyle/>
          <a:p>
            <a:fld id="{1621B6DD-29C1-4FEA-923F-71EA1347694C}" type="slidenum">
              <a:rPr lang="en-US" smtClean="0"/>
              <a:t>‹#›</a:t>
            </a:fld>
            <a:endParaRPr lang="en-US" dirty="0"/>
          </a:p>
        </p:txBody>
      </p:sp>
    </p:spTree>
    <p:extLst>
      <p:ext uri="{BB962C8B-B14F-4D97-AF65-F5344CB8AC3E}">
        <p14:creationId xmlns:p14="http://schemas.microsoft.com/office/powerpoint/2010/main" val="406381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642C3EF-198C-40DC-8293-9C51EAEF06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4D1B225A-9607-460B-B9A2-D89510097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217EAB1-ED38-4276-86FF-CD6C444F1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A2CF1-0EB2-4673-802D-3371233E4A77}" type="datetime2">
              <a:rPr lang="en-US" smtClean="0"/>
              <a:t>Thursday, May 27, 2021</a:t>
            </a:fld>
            <a:endParaRPr lang="en-US" dirty="0"/>
          </a:p>
        </p:txBody>
      </p:sp>
      <p:sp>
        <p:nvSpPr>
          <p:cNvPr id="5" name="Footer Placeholder 4">
            <a:extLst>
              <a:ext uri="{FF2B5EF4-FFF2-40B4-BE49-F238E27FC236}">
                <a16:creationId xmlns:a16="http://schemas.microsoft.com/office/drawing/2014/main" xmlns="" id="{402F00BB-097D-456F-AC86-4A2732368D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a:t>Sample Footer Text</a:t>
            </a:r>
            <a:endParaRPr lang="en-US" dirty="0"/>
          </a:p>
        </p:txBody>
      </p:sp>
      <p:sp>
        <p:nvSpPr>
          <p:cNvPr id="6" name="Slide Number Placeholder 5">
            <a:extLst>
              <a:ext uri="{FF2B5EF4-FFF2-40B4-BE49-F238E27FC236}">
                <a16:creationId xmlns:a16="http://schemas.microsoft.com/office/drawing/2014/main" xmlns="" id="{B1625092-5271-4B9D-97DD-81C8D0E6E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7226163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2AAB6E-CC1E-4AFF-932C-B0E4B8154CE8}"/>
              </a:ext>
            </a:extLst>
          </p:cNvPr>
          <p:cNvSpPr>
            <a:spLocks noGrp="1"/>
          </p:cNvSpPr>
          <p:nvPr>
            <p:ph type="ctrTitle"/>
          </p:nvPr>
        </p:nvSpPr>
        <p:spPr>
          <a:xfrm>
            <a:off x="99844" y="1790382"/>
            <a:ext cx="4466895" cy="3277235"/>
          </a:xfrm>
        </p:spPr>
        <p:txBody>
          <a:bodyPr anchor="t">
            <a:normAutofit fontScale="90000"/>
          </a:bodyPr>
          <a:lstStyle/>
          <a:p>
            <a:pPr algn="ct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Detection and Diagnosis of Mental Health- The AI Approach</a:t>
            </a:r>
            <a:b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r>
            <a:b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br>
            <a:r>
              <a:rPr lang="en-US" sz="1500" dirty="0">
                <a:solidFill>
                  <a:schemeClr val="tx1">
                    <a:lumMod val="95000"/>
                    <a:lumOff val="5000"/>
                  </a:schemeClr>
                </a:solidFill>
                <a:latin typeface="Times New Roman" panose="02020603050405020304" pitchFamily="18" charset="0"/>
                <a:cs typeface="Times New Roman" panose="02020603050405020304" pitchFamily="18" charset="0"/>
              </a:rPr>
              <a:t>DR PRAVEEL LALWANI | DR SUMIT MITTAL</a:t>
            </a:r>
            <a:r>
              <a:rPr lang="en-IN" sz="1500" dirty="0">
                <a:solidFill>
                  <a:schemeClr val="tx1">
                    <a:lumMod val="95000"/>
                    <a:lumOff val="5000"/>
                  </a:schemeClr>
                </a:solidFill>
                <a:latin typeface="Times New Roman" panose="02020603050405020304" pitchFamily="18" charset="0"/>
                <a:cs typeface="Times New Roman" panose="02020603050405020304" pitchFamily="18" charset="0"/>
              </a:rPr>
              <a:t/>
            </a:r>
            <a:br>
              <a:rPr lang="en-IN" sz="1500" dirty="0">
                <a:solidFill>
                  <a:schemeClr val="tx1">
                    <a:lumMod val="95000"/>
                    <a:lumOff val="5000"/>
                  </a:schemeClr>
                </a:solidFill>
                <a:latin typeface="Times New Roman" panose="02020603050405020304" pitchFamily="18" charset="0"/>
                <a:cs typeface="Times New Roman" panose="02020603050405020304" pitchFamily="18" charset="0"/>
              </a:rPr>
            </a:br>
            <a:endParaRPr lang="en-IN" sz="1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31" name="Picture 2" descr="Cute yellow robot">
            <a:extLst>
              <a:ext uri="{FF2B5EF4-FFF2-40B4-BE49-F238E27FC236}">
                <a16:creationId xmlns:a16="http://schemas.microsoft.com/office/drawing/2014/main" xmlns="" id="{0125051B-CB73-4C0E-8E9E-C4576B5C0345}"/>
              </a:ext>
            </a:extLst>
          </p:cNvPr>
          <p:cNvPicPr>
            <a:picLocks noChangeAspect="1"/>
          </p:cNvPicPr>
          <p:nvPr/>
        </p:nvPicPr>
        <p:blipFill rotWithShape="1">
          <a:blip r:embed="rId2"/>
          <a:srcRect l="28794" r="-1" b="-1"/>
          <a:stretch/>
        </p:blipFill>
        <p:spPr>
          <a:xfrm>
            <a:off x="4635795" y="10"/>
            <a:ext cx="7556204" cy="6857990"/>
          </a:xfrm>
          <a:prstGeom prst="rect">
            <a:avLst/>
          </a:prstGeom>
        </p:spPr>
      </p:pic>
      <p:sp>
        <p:nvSpPr>
          <p:cNvPr id="42" name="TextBox 41">
            <a:extLst>
              <a:ext uri="{FF2B5EF4-FFF2-40B4-BE49-F238E27FC236}">
                <a16:creationId xmlns:a16="http://schemas.microsoft.com/office/drawing/2014/main" xmlns="" id="{1C5CC4CF-2163-44F4-9350-6153DCCF525B}"/>
              </a:ext>
            </a:extLst>
          </p:cNvPr>
          <p:cNvSpPr txBox="1"/>
          <p:nvPr/>
        </p:nvSpPr>
        <p:spPr>
          <a:xfrm>
            <a:off x="2690037" y="6389554"/>
            <a:ext cx="6096000" cy="369332"/>
          </a:xfrm>
          <a:prstGeom prst="rect">
            <a:avLst/>
          </a:prstGeom>
          <a:noFill/>
        </p:spPr>
        <p:txBody>
          <a:bodyPr wrap="square">
            <a:spAutoFit/>
          </a:bodyPr>
          <a:lstStyle/>
          <a:p>
            <a:r>
              <a:rPr lang="en-US" b="1" dirty="0">
                <a:solidFill>
                  <a:srgbClr val="FFC000"/>
                </a:solidFill>
              </a:rPr>
              <a:t>Engineering Project </a:t>
            </a:r>
            <a:r>
              <a:rPr lang="en-US" b="1" dirty="0"/>
              <a:t>in Community Service (DSN3099)</a:t>
            </a:r>
            <a:endParaRPr lang="en-GB" dirty="0"/>
          </a:p>
        </p:txBody>
      </p:sp>
      <p:pic>
        <p:nvPicPr>
          <p:cNvPr id="9" name="image1.jpeg">
            <a:extLst>
              <a:ext uri="{FF2B5EF4-FFF2-40B4-BE49-F238E27FC236}">
                <a16:creationId xmlns:a16="http://schemas.microsoft.com/office/drawing/2014/main" xmlns="" id="{4E5EE167-D7F9-4BC3-A9E6-AFD04A6E94EC}"/>
              </a:ext>
            </a:extLst>
          </p:cNvPr>
          <p:cNvPicPr/>
          <p:nvPr/>
        </p:nvPicPr>
        <p:blipFill>
          <a:blip r:embed="rId3" cstate="print"/>
          <a:stretch>
            <a:fillRect/>
          </a:stretch>
        </p:blipFill>
        <p:spPr>
          <a:xfrm>
            <a:off x="1282685" y="104429"/>
            <a:ext cx="2101215" cy="831215"/>
          </a:xfrm>
          <a:prstGeom prst="rect">
            <a:avLst/>
          </a:prstGeom>
        </p:spPr>
      </p:pic>
    </p:spTree>
    <p:extLst>
      <p:ext uri="{BB962C8B-B14F-4D97-AF65-F5344CB8AC3E}">
        <p14:creationId xmlns:p14="http://schemas.microsoft.com/office/powerpoint/2010/main" val="48417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31"/>
                                        </p:tgtEl>
                                        <p:attrNameLst>
                                          <p:attrName>style.visibility</p:attrName>
                                        </p:attrNameLst>
                                      </p:cBhvr>
                                      <p:to>
                                        <p:strVal val="visible"/>
                                      </p:to>
                                    </p:set>
                                    <p:animEffect transition="in" filter="fade">
                                      <p:cBhvr>
                                        <p:cTn id="7" dur="700"/>
                                        <p:tgtEl>
                                          <p:spTgt spid="31"/>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descr="Close up of heart shaped pages of a book">
            <a:extLst>
              <a:ext uri="{FF2B5EF4-FFF2-40B4-BE49-F238E27FC236}">
                <a16:creationId xmlns:a16="http://schemas.microsoft.com/office/drawing/2014/main" xmlns="" id="{169AC0CE-8798-4A49-805A-5B0FE70470B6}"/>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0141F72-8012-4E26-AB1E-A6D408C810C0}"/>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4000" dirty="0">
                <a:solidFill>
                  <a:schemeClr val="tx1">
                    <a:lumMod val="85000"/>
                    <a:lumOff val="15000"/>
                  </a:schemeClr>
                </a:solidFill>
                <a:latin typeface="Times New Roman" panose="02020603050405020304" pitchFamily="18" charset="0"/>
                <a:cs typeface="Times New Roman" panose="02020603050405020304" pitchFamily="18" charset="0"/>
              </a:rPr>
              <a:t>Literature Review</a:t>
            </a:r>
          </a:p>
        </p:txBody>
      </p:sp>
      <p:cxnSp>
        <p:nvCxnSpPr>
          <p:cNvPr id="38" name="Straight Connector 37">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31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488333BA-AE6E-427A-9B16-A39C8073F4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xmlns="" id="{F98ED85F-DCEE-4B50-802E-71A6E3E12B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76755AC4-6456-4BB6-9998-36814A5AF62A}"/>
              </a:ext>
            </a:extLst>
          </p:cNvPr>
          <p:cNvSpPr>
            <a:spLocks noGrp="1"/>
          </p:cNvSpPr>
          <p:nvPr>
            <p:ph idx="1"/>
          </p:nvPr>
        </p:nvSpPr>
        <p:spPr>
          <a:xfrm>
            <a:off x="812504" y="1371600"/>
            <a:ext cx="10566991" cy="4504399"/>
          </a:xfrm>
        </p:spPr>
        <p:txBody>
          <a:bodyPr>
            <a:normAutofit lnSpcReduction="10000"/>
          </a:bodyPr>
          <a:lstStyle/>
          <a:p>
            <a:r>
              <a:rPr lang="en-US" sz="1800" b="1" dirty="0">
                <a:latin typeface="Times New Roman" panose="02020603050405020304" pitchFamily="18" charset="0"/>
                <a:cs typeface="Times New Roman" panose="02020603050405020304" pitchFamily="18" charset="0"/>
              </a:rPr>
              <a:t>(reference.24) </a:t>
            </a:r>
            <a:r>
              <a:rPr lang="en-US" sz="1800" dirty="0">
                <a:latin typeface="Times New Roman" panose="02020603050405020304" pitchFamily="18" charset="0"/>
                <a:cs typeface="Times New Roman" panose="02020603050405020304" pitchFamily="18" charset="0"/>
              </a:rPr>
              <a:t>WESAD, a recent publicly accessible wearable stress and affect detection. It a) provide high-quality multimodal data, and b) contain multiple affective states. The data set bridges the gap between previous laboratory studies on emotions and stress, by containing three affective states (neutral, amusement, stress). This research obtained classification accuracies of up to 80 percent given the three-class classification issue (baseline vs. enjoyment vs. stress). Accuracies of up to 93 per cent were achieved in the binary case (stress vs. non-stress).</a:t>
            </a:r>
          </a:p>
          <a:p>
            <a:r>
              <a:rPr lang="en-US" sz="1800" b="1" dirty="0">
                <a:latin typeface="Times New Roman" panose="02020603050405020304" pitchFamily="18" charset="0"/>
                <a:cs typeface="Times New Roman" panose="02020603050405020304" pitchFamily="18" charset="0"/>
              </a:rPr>
              <a:t>(reference.12) </a:t>
            </a:r>
            <a:r>
              <a:rPr lang="en-US" sz="1800" dirty="0">
                <a:latin typeface="Times New Roman" panose="02020603050405020304" pitchFamily="18" charset="0"/>
                <a:cs typeface="Times New Roman" panose="02020603050405020304" pitchFamily="18" charset="0"/>
              </a:rPr>
              <a:t>The paper proposed a modern technique for Stress Detection through a personalized classification by using only personal physiological data. Compared to the use generic model the accuracy of their classification system  was improved by using a four-class classification problem class and the conditions were: baseline, stress, amusement, and meditation. By dividing the data into 60\% of training data and 40\% of test data , they applied three classical machine learning algorithm’s which were : Logistic Regression, Decision Tree, and Random Forest. With a classification accuracy of 88\%-99\% the Random Forest Classifier produced the best and the most  uniform results.</a:t>
            </a:r>
          </a:p>
          <a:p>
            <a:r>
              <a:rPr lang="en-US" sz="1800" b="1" dirty="0">
                <a:latin typeface="Times New Roman" panose="02020603050405020304" pitchFamily="18" charset="0"/>
                <a:cs typeface="Times New Roman" panose="02020603050405020304" pitchFamily="18" charset="0"/>
              </a:rPr>
              <a:t>(refrence.8) </a:t>
            </a:r>
            <a:r>
              <a:rPr lang="en-US" sz="1800" dirty="0">
                <a:latin typeface="Times New Roman" panose="02020603050405020304" pitchFamily="18" charset="0"/>
                <a:cs typeface="Times New Roman" panose="02020603050405020304" pitchFamily="18" charset="0"/>
              </a:rPr>
              <a:t>The paper proposed a two-step noise reduction algorithm to improve the quality of PPG signal. The algorithms were applied to the PPG signals after noise reduction in terms of frequency, and PPG signals after noise reduction in terms of frequency and time. In addition to the noise reduction, the ensemble-based peak detection further improved the performance of stress detection, the AUC from 58% to 72% and F1 score from 50% to 64%.</a:t>
            </a:r>
            <a:endParaRPr lang="en-GB" sz="1800" dirty="0">
              <a:latin typeface="Times New Roman" panose="02020603050405020304" pitchFamily="18" charset="0"/>
              <a:cs typeface="Times New Roman" panose="02020603050405020304" pitchFamily="18" charset="0"/>
            </a:endParaRPr>
          </a:p>
          <a:p>
            <a:endParaRPr lang="en-IN" sz="1500" dirty="0"/>
          </a:p>
        </p:txBody>
      </p:sp>
    </p:spTree>
    <p:extLst>
      <p:ext uri="{BB962C8B-B14F-4D97-AF65-F5344CB8AC3E}">
        <p14:creationId xmlns:p14="http://schemas.microsoft.com/office/powerpoint/2010/main" val="68179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934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C9EB942-FD1F-4708-A03E-BB4AECF5BB1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Overall Architecture</a:t>
            </a:r>
          </a:p>
        </p:txBody>
      </p:sp>
      <p:pic>
        <p:nvPicPr>
          <p:cNvPr id="5" name="Picture 4" descr="Diagram&#10;&#10;Description automatically generated">
            <a:extLst>
              <a:ext uri="{FF2B5EF4-FFF2-40B4-BE49-F238E27FC236}">
                <a16:creationId xmlns:a16="http://schemas.microsoft.com/office/drawing/2014/main" xmlns="" id="{7C7769EA-95E7-4920-ADE3-300DBD9F12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935" y="1228243"/>
            <a:ext cx="7824916" cy="440151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5356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 name="Rectangle 112">
            <a:extLst>
              <a:ext uri="{FF2B5EF4-FFF2-40B4-BE49-F238E27FC236}">
                <a16:creationId xmlns:a16="http://schemas.microsoft.com/office/drawing/2014/main" xmlns="" id="{35DB3719-6FDC-4E5D-891D-FF40B7300F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AB601CD-B516-4DF3-A23C-97C0312B4007}"/>
              </a:ext>
            </a:extLst>
          </p:cNvPr>
          <p:cNvSpPr>
            <a:spLocks noGrp="1"/>
          </p:cNvSpPr>
          <p:nvPr>
            <p:ph type="title"/>
          </p:nvPr>
        </p:nvSpPr>
        <p:spPr>
          <a:xfrm>
            <a:off x="838200" y="365125"/>
            <a:ext cx="10515600" cy="1325563"/>
          </a:xfrm>
        </p:spPr>
        <p:txBody>
          <a:bodyPr>
            <a:normAutofit/>
          </a:bodyPr>
          <a:lstStyle/>
          <a:p>
            <a:pPr algn="ctr"/>
            <a:r>
              <a:rPr lang="en-IN" sz="4200" dirty="0">
                <a:latin typeface="Times New Roman" panose="02020603050405020304" pitchFamily="18" charset="0"/>
                <a:cs typeface="Times New Roman" panose="02020603050405020304" pitchFamily="18" charset="0"/>
              </a:rPr>
              <a:t>Project Modules</a:t>
            </a:r>
            <a:br>
              <a:rPr lang="en-IN" sz="42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(have b</a:t>
            </a:r>
            <a:r>
              <a:rPr lang="en-IN" sz="1600" dirty="0"/>
              <a:t>een divided into three modules, namely, IoT, DL and Web Development.)</a:t>
            </a:r>
            <a:endParaRPr lang="en-IN" sz="4200" dirty="0">
              <a:latin typeface="Times New Roman" panose="02020603050405020304" pitchFamily="18" charset="0"/>
              <a:cs typeface="Times New Roman" panose="02020603050405020304" pitchFamily="18" charset="0"/>
            </a:endParaRPr>
          </a:p>
        </p:txBody>
      </p:sp>
      <p:sp>
        <p:nvSpPr>
          <p:cNvPr id="115" name="sketch line">
            <a:extLst>
              <a:ext uri="{FF2B5EF4-FFF2-40B4-BE49-F238E27FC236}">
                <a16:creationId xmlns:a16="http://schemas.microsoft.com/office/drawing/2014/main" xmlns="" id="{E0CBAC23-2E3F-4A90-BA59-F8299F6A54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xmlns="" id="{F5C803F3-D886-4F15-B635-32991E12AC34}"/>
              </a:ext>
            </a:extLst>
          </p:cNvPr>
          <p:cNvGraphicFramePr>
            <a:graphicFrameLocks noGrp="1"/>
          </p:cNvGraphicFramePr>
          <p:nvPr>
            <p:ph idx="1"/>
            <p:extLst>
              <p:ext uri="{D42A27DB-BD31-4B8C-83A1-F6EECF244321}">
                <p14:modId xmlns:p14="http://schemas.microsoft.com/office/powerpoint/2010/main" val="300928212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108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7">
            <a:extLst>
              <a:ext uri="{FF2B5EF4-FFF2-40B4-BE49-F238E27FC236}">
                <a16:creationId xmlns:a16="http://schemas.microsoft.com/office/drawing/2014/main" xmlns="" id="{32BC26D8-82FB-445E-AA49-62A77D7C1E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204A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xmlns="" id="{CB44330D-EA18-4254-AA95-EB49948539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low confidence">
            <a:extLst>
              <a:ext uri="{FF2B5EF4-FFF2-40B4-BE49-F238E27FC236}">
                <a16:creationId xmlns:a16="http://schemas.microsoft.com/office/drawing/2014/main" xmlns="" id="{28118329-1898-474B-92AB-B7E16A119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28" y="643467"/>
            <a:ext cx="10765344" cy="5571066"/>
          </a:xfrm>
          <a:prstGeom prst="rect">
            <a:avLst/>
          </a:prstGeom>
        </p:spPr>
      </p:pic>
    </p:spTree>
    <p:extLst>
      <p:ext uri="{BB962C8B-B14F-4D97-AF65-F5344CB8AC3E}">
        <p14:creationId xmlns:p14="http://schemas.microsoft.com/office/powerpoint/2010/main" val="3879583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xmlns=""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036EB1E-2F6F-4222-87B7-FFB602129B80}"/>
              </a:ext>
            </a:extLst>
          </p:cNvPr>
          <p:cNvSpPr>
            <a:spLocks noGrp="1"/>
          </p:cNvSpPr>
          <p:nvPr>
            <p:ph type="title"/>
          </p:nvPr>
        </p:nvSpPr>
        <p:spPr>
          <a:xfrm>
            <a:off x="8643193" y="489507"/>
            <a:ext cx="3091607" cy="1655483"/>
          </a:xfrm>
        </p:spPr>
        <p:txBody>
          <a:bodyPr vert="horz" lIns="91440" tIns="45720" rIns="91440" bIns="45720" rtlCol="0" anchor="b">
            <a:normAutofit/>
          </a:bodyPr>
          <a:lstStyle/>
          <a:p>
            <a:pPr algn="ctr"/>
            <a:r>
              <a:rPr lang="en-US" sz="4200" dirty="0">
                <a:solidFill>
                  <a:srgbClr val="00B0F0"/>
                </a:solidFill>
                <a:latin typeface="Times New Roman" panose="02020603050405020304" pitchFamily="18" charset="0"/>
                <a:cs typeface="Times New Roman" panose="02020603050405020304" pitchFamily="18" charset="0"/>
              </a:rPr>
              <a:t>Module 1: IoT</a:t>
            </a:r>
          </a:p>
        </p:txBody>
      </p:sp>
      <p:pic>
        <p:nvPicPr>
          <p:cNvPr id="21" name="Picture 20" descr="CPU with binary numbers and blueprint">
            <a:extLst>
              <a:ext uri="{FF2B5EF4-FFF2-40B4-BE49-F238E27FC236}">
                <a16:creationId xmlns:a16="http://schemas.microsoft.com/office/drawing/2014/main" xmlns="" id="{E8B29C0D-4D97-4C92-911A-D849D34E95F5}"/>
              </a:ext>
            </a:extLst>
          </p:cNvPr>
          <p:cNvPicPr>
            <a:picLocks noChangeAspect="1"/>
          </p:cNvPicPr>
          <p:nvPr/>
        </p:nvPicPr>
        <p:blipFill rotWithShape="1">
          <a:blip r:embed="rId2"/>
          <a:srcRect l="16853" r="11913" b="-1"/>
          <a:stretch/>
        </p:blipFill>
        <p:spPr>
          <a:xfrm>
            <a:off x="20" y="431"/>
            <a:ext cx="8115280" cy="6408311"/>
          </a:xfrm>
          <a:prstGeom prst="rect">
            <a:avLst/>
          </a:prstGeom>
        </p:spPr>
      </p:pic>
      <p:sp>
        <p:nvSpPr>
          <p:cNvPr id="19" name="Title 1">
            <a:extLst>
              <a:ext uri="{FF2B5EF4-FFF2-40B4-BE49-F238E27FC236}">
                <a16:creationId xmlns:a16="http://schemas.microsoft.com/office/drawing/2014/main" xmlns="" id="{3A445755-C63F-4EE2-A778-253EEE1B2444}"/>
              </a:ext>
            </a:extLst>
          </p:cNvPr>
          <p:cNvSpPr txBox="1">
            <a:spLocks/>
          </p:cNvSpPr>
          <p:nvPr/>
        </p:nvSpPr>
        <p:spPr>
          <a:xfrm>
            <a:off x="8682242" y="2634494"/>
            <a:ext cx="3236856" cy="3383533"/>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000" dirty="0">
                <a:effectLst/>
                <a:latin typeface="Times New Roman" panose="02020603050405020304" pitchFamily="18" charset="0"/>
                <a:ea typeface="+mn-ea"/>
                <a:cs typeface="Times New Roman" panose="02020603050405020304" pitchFamily="18" charset="0"/>
              </a:rPr>
              <a:t>The main goal of our IoT subsystem is to gather data relating to stress level calculations and send it to the website for interpretation and further processing.</a:t>
            </a:r>
          </a:p>
          <a:p>
            <a:pPr>
              <a:spcAft>
                <a:spcPts val="6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IoT subsystem is further divided into 3 parts.</a:t>
            </a:r>
            <a:endParaRPr lang="en-IN" sz="2000" dirty="0">
              <a:effectLst/>
              <a:latin typeface="Times New Roman" panose="02020603050405020304" pitchFamily="18" charset="0"/>
              <a:ea typeface="Arial" panose="020B0604020202020204" pitchFamily="34" charset="0"/>
              <a:cs typeface="Times New Roman" panose="02020603050405020304" pitchFamily="18" charset="0"/>
            </a:endParaRPr>
          </a:p>
          <a:p>
            <a:pPr>
              <a:spcAft>
                <a:spcPts val="600"/>
              </a:spcAft>
            </a:pPr>
            <a:endParaRPr lang="en-US" sz="2000" dirty="0">
              <a:effectLst/>
              <a:latin typeface="+mn-lt"/>
              <a:ea typeface="+mn-ea"/>
              <a:cs typeface="+mn-cs"/>
            </a:endParaRPr>
          </a:p>
          <a:p>
            <a:pPr indent="-228600">
              <a:spcAft>
                <a:spcPts val="600"/>
              </a:spcAft>
              <a:buFont typeface="Arial" panose="020B0604020202020204" pitchFamily="34" charset="0"/>
              <a:buChar char="•"/>
            </a:pPr>
            <a:endParaRPr lang="en-US" sz="2000" dirty="0">
              <a:latin typeface="+mn-lt"/>
              <a:ea typeface="+mn-ea"/>
              <a:cs typeface="+mn-cs"/>
            </a:endParaRPr>
          </a:p>
        </p:txBody>
      </p:sp>
      <p:sp>
        <p:nvSpPr>
          <p:cNvPr id="39" name="Rectangle 38">
            <a:extLst>
              <a:ext uri="{FF2B5EF4-FFF2-40B4-BE49-F238E27FC236}">
                <a16:creationId xmlns:a16="http://schemas.microsoft.com/office/drawing/2014/main" xmlns=""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xmlns=""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74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069FF9-DEE5-475D-9A70-2F6162879B9A}"/>
              </a:ext>
            </a:extLst>
          </p:cNvPr>
          <p:cNvSpPr>
            <a:spLocks noGrp="1"/>
          </p:cNvSpPr>
          <p:nvPr>
            <p:ph type="title"/>
          </p:nvPr>
        </p:nvSpPr>
        <p:spPr>
          <a:xfrm>
            <a:off x="5103995" y="1362739"/>
            <a:ext cx="6309360" cy="1286160"/>
          </a:xfrm>
        </p:spPr>
        <p:txBody>
          <a:bodyPr anchor="b">
            <a:normAutofit/>
          </a:bodyPr>
          <a:lstStyle/>
          <a:p>
            <a:pPr algn="ctr"/>
            <a:r>
              <a:rPr lang="en-IN" sz="4100" u="none" strike="noStrike" dirty="0">
                <a:effectLst/>
                <a:latin typeface="Times New Roman" panose="02020603050405020304" pitchFamily="18" charset="0"/>
                <a:ea typeface="Times New Roman" panose="02020603050405020304" pitchFamily="18" charset="0"/>
              </a:rPr>
              <a:t>(I)Abstraction of Data :</a:t>
            </a:r>
            <a:r>
              <a:rPr lang="en-IN" sz="4100" u="none" strike="noStrike" dirty="0">
                <a:effectLst/>
                <a:latin typeface="Arial" panose="020B0604020202020204" pitchFamily="34" charset="0"/>
                <a:ea typeface="Arial" panose="020B0604020202020204" pitchFamily="34" charset="0"/>
              </a:rPr>
              <a:t/>
            </a:r>
            <a:br>
              <a:rPr lang="en-IN" sz="4100" u="none" strike="noStrike" dirty="0">
                <a:effectLst/>
                <a:latin typeface="Arial" panose="020B0604020202020204" pitchFamily="34" charset="0"/>
                <a:ea typeface="Arial" panose="020B0604020202020204" pitchFamily="34" charset="0"/>
              </a:rPr>
            </a:br>
            <a:endParaRPr lang="en-IN" sz="4100" dirty="0"/>
          </a:p>
        </p:txBody>
      </p:sp>
      <p:sp>
        <p:nvSpPr>
          <p:cNvPr id="3" name="Content Placeholder 2">
            <a:extLst>
              <a:ext uri="{FF2B5EF4-FFF2-40B4-BE49-F238E27FC236}">
                <a16:creationId xmlns:a16="http://schemas.microsoft.com/office/drawing/2014/main" xmlns="" id="{D8EEC581-0919-42BC-980D-830407E0525B}"/>
              </a:ext>
            </a:extLst>
          </p:cNvPr>
          <p:cNvSpPr>
            <a:spLocks noGrp="1"/>
          </p:cNvSpPr>
          <p:nvPr>
            <p:ph idx="1"/>
          </p:nvPr>
        </p:nvSpPr>
        <p:spPr>
          <a:xfrm>
            <a:off x="4965431" y="2438400"/>
            <a:ext cx="6586489" cy="3785419"/>
          </a:xfrm>
        </p:spPr>
        <p:txBody>
          <a:bodyPr>
            <a:normAutofit/>
          </a:bodyPr>
          <a:lstStyle/>
          <a:p>
            <a:pPr marL="742950" lvl="1" indent="-285750">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We will be using Arduino Uno, a microcontroller as the brain of our system.</a:t>
            </a:r>
          </a:p>
          <a:p>
            <a:pPr marL="742950" lvl="1" indent="-285750">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We need to obtain various attributes in order to obtain and process the stress levels.</a:t>
            </a:r>
          </a:p>
          <a:p>
            <a:pPr marL="742950" lvl="1" indent="-285750">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 various attributes we need to obtain are Electrocardiogram, Heart Rate, Oxygen Level and Temperature of the person.</a:t>
            </a:r>
          </a:p>
          <a:p>
            <a:pPr marL="742950" lvl="1" indent="-285750">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 Electrocardiogram and Oxygen Level will be read using the AD8232 module.</a:t>
            </a:r>
          </a:p>
          <a:p>
            <a:pPr marL="742950" lvl="1" indent="-285750">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 Pulse rate will be calculated using the Pulse Rate Sensor.</a:t>
            </a:r>
          </a:p>
          <a:p>
            <a:pPr marL="742950" lvl="1" indent="-285750">
              <a:spcAft>
                <a:spcPts val="1600"/>
              </a:spcAft>
              <a:buFont typeface="+mj-lt"/>
              <a:buAutoNum type="arabicPeriod"/>
            </a:pPr>
            <a:r>
              <a:rPr lang="en-IN" sz="17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The Body Temperature of a person will be read using MLX90614 module / LM35 Temperature Sensor.</a:t>
            </a:r>
          </a:p>
          <a:p>
            <a:endParaRPr lang="en-IN" sz="1700" dirty="0"/>
          </a:p>
        </p:txBody>
      </p:sp>
      <p:pic>
        <p:nvPicPr>
          <p:cNvPr id="11" name="Picture 10" descr="Cardiogram">
            <a:extLst>
              <a:ext uri="{FF2B5EF4-FFF2-40B4-BE49-F238E27FC236}">
                <a16:creationId xmlns:a16="http://schemas.microsoft.com/office/drawing/2014/main" xmlns="" id="{C21B7D29-773D-4A34-BC32-A938AC65290E}"/>
              </a:ext>
            </a:extLst>
          </p:cNvPr>
          <p:cNvPicPr>
            <a:picLocks noChangeAspect="1"/>
          </p:cNvPicPr>
          <p:nvPr/>
        </p:nvPicPr>
        <p:blipFill rotWithShape="1">
          <a:blip r:embed="rId2"/>
          <a:srcRect l="23851" r="31199"/>
          <a:stretch/>
        </p:blipFill>
        <p:spPr>
          <a:xfrm>
            <a:off x="20" y="10"/>
            <a:ext cx="4635571" cy="6857990"/>
          </a:xfrm>
          <a:prstGeom prst="rect">
            <a:avLst/>
          </a:prstGeom>
          <a:effectLst/>
        </p:spPr>
      </p:pic>
      <p:cxnSp>
        <p:nvCxnSpPr>
          <p:cNvPr id="15" name="Straight Connector 14">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82AEF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231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8F47C9-A778-4944-BC9A-7F30C88FB9D7}"/>
              </a:ext>
            </a:extLst>
          </p:cNvPr>
          <p:cNvSpPr>
            <a:spLocks noGrp="1"/>
          </p:cNvSpPr>
          <p:nvPr>
            <p:ph type="title"/>
          </p:nvPr>
        </p:nvSpPr>
        <p:spPr>
          <a:xfrm>
            <a:off x="5080934" y="1279831"/>
            <a:ext cx="6309360" cy="1286160"/>
          </a:xfrm>
        </p:spPr>
        <p:txBody>
          <a:bodyPr anchor="b">
            <a:normAutofit/>
          </a:bodyPr>
          <a:lstStyle/>
          <a:p>
            <a:pPr algn="ctr"/>
            <a:r>
              <a:rPr lang="en-IN" sz="4100" u="none" strike="noStrike" dirty="0">
                <a:effectLst/>
                <a:latin typeface="Times New Roman" panose="02020603050405020304" pitchFamily="18" charset="0"/>
                <a:ea typeface="Times New Roman" panose="02020603050405020304" pitchFamily="18" charset="0"/>
              </a:rPr>
              <a:t>(II)Training the Arduino :</a:t>
            </a:r>
            <a:r>
              <a:rPr lang="en-IN" sz="4100" u="none" strike="noStrike" dirty="0">
                <a:effectLst/>
                <a:latin typeface="Arial" panose="020B0604020202020204" pitchFamily="34" charset="0"/>
                <a:ea typeface="Arial" panose="020B0604020202020204" pitchFamily="34" charset="0"/>
              </a:rPr>
              <a:t/>
            </a:r>
            <a:br>
              <a:rPr lang="en-IN" sz="4100" u="none" strike="noStrike" dirty="0">
                <a:effectLst/>
                <a:latin typeface="Arial" panose="020B0604020202020204" pitchFamily="34" charset="0"/>
                <a:ea typeface="Arial" panose="020B0604020202020204" pitchFamily="34" charset="0"/>
              </a:rPr>
            </a:br>
            <a:endParaRPr lang="en-IN" sz="4100" dirty="0"/>
          </a:p>
        </p:txBody>
      </p:sp>
      <p:sp>
        <p:nvSpPr>
          <p:cNvPr id="3" name="Content Placeholder 2">
            <a:extLst>
              <a:ext uri="{FF2B5EF4-FFF2-40B4-BE49-F238E27FC236}">
                <a16:creationId xmlns:a16="http://schemas.microsoft.com/office/drawing/2014/main" xmlns="" id="{1FA806D9-8BA9-40A8-895B-4A29C9F5D942}"/>
              </a:ext>
            </a:extLst>
          </p:cNvPr>
          <p:cNvSpPr>
            <a:spLocks noGrp="1"/>
          </p:cNvSpPr>
          <p:nvPr>
            <p:ph idx="1"/>
          </p:nvPr>
        </p:nvSpPr>
        <p:spPr>
          <a:xfrm>
            <a:off x="4965431" y="2438400"/>
            <a:ext cx="6586489" cy="3785419"/>
          </a:xfrm>
        </p:spPr>
        <p:txBody>
          <a:bodyPr>
            <a:normAutofit/>
          </a:bodyPr>
          <a:lstStyle/>
          <a:p>
            <a:pPr marL="742950" lvl="1" indent="-285750">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this part we’ll write a suitable code for training our Arduino.</a:t>
            </a:r>
          </a:p>
          <a:p>
            <a:pPr marL="742950" lvl="1" indent="-285750">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First part of the code will be for training the AD8232 module.</a:t>
            </a:r>
          </a:p>
          <a:p>
            <a:pPr marL="742950" lvl="1" indent="-285750">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Second part of the code will be for training the Pulse Rate Monitor.</a:t>
            </a:r>
          </a:p>
          <a:p>
            <a:pPr marL="742950" lvl="1" indent="-285750">
              <a:spcAft>
                <a:spcPts val="1600"/>
              </a:spcAft>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the third part we’ll be training the MLX90614 module / LM35 Temperature Sensor.</a:t>
            </a:r>
          </a:p>
          <a:p>
            <a:endParaRPr lang="en-IN" sz="2000" dirty="0"/>
          </a:p>
        </p:txBody>
      </p:sp>
      <p:pic>
        <p:nvPicPr>
          <p:cNvPr id="33" name="Picture 32" descr="Computer script on a screen">
            <a:extLst>
              <a:ext uri="{FF2B5EF4-FFF2-40B4-BE49-F238E27FC236}">
                <a16:creationId xmlns:a16="http://schemas.microsoft.com/office/drawing/2014/main" xmlns="" id="{BF33F3AF-B8D7-4CDC-93F5-76A8159CBB4C}"/>
              </a:ext>
            </a:extLst>
          </p:cNvPr>
          <p:cNvPicPr>
            <a:picLocks noChangeAspect="1"/>
          </p:cNvPicPr>
          <p:nvPr/>
        </p:nvPicPr>
        <p:blipFill rotWithShape="1">
          <a:blip r:embed="rId2"/>
          <a:srcRect l="7554" r="47326" b="-1"/>
          <a:stretch/>
        </p:blipFill>
        <p:spPr>
          <a:xfrm>
            <a:off x="20" y="10"/>
            <a:ext cx="4635571" cy="6857990"/>
          </a:xfrm>
          <a:prstGeom prst="rect">
            <a:avLst/>
          </a:prstGeom>
          <a:effectLst/>
        </p:spPr>
      </p:pic>
      <p:cxnSp>
        <p:nvCxnSpPr>
          <p:cNvPr id="37" name="Straight Connector 36">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04D3E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16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492A75-26C2-4479-8AB1-0D7D4A4C250F}"/>
              </a:ext>
            </a:extLst>
          </p:cNvPr>
          <p:cNvSpPr>
            <a:spLocks noGrp="1"/>
          </p:cNvSpPr>
          <p:nvPr>
            <p:ph type="title"/>
          </p:nvPr>
        </p:nvSpPr>
        <p:spPr>
          <a:xfrm>
            <a:off x="5103995" y="1288486"/>
            <a:ext cx="6309360" cy="1286160"/>
          </a:xfrm>
        </p:spPr>
        <p:txBody>
          <a:bodyPr anchor="b">
            <a:normAutofit/>
          </a:bodyPr>
          <a:lstStyle/>
          <a:p>
            <a:pPr algn="ctr"/>
            <a:r>
              <a:rPr lang="en-IN" sz="4100" u="none" strike="noStrike" dirty="0">
                <a:effectLst/>
                <a:latin typeface="Times New Roman" panose="02020603050405020304" pitchFamily="18" charset="0"/>
                <a:ea typeface="Times New Roman" panose="02020603050405020304" pitchFamily="18" charset="0"/>
              </a:rPr>
              <a:t>(III)Transfer of Data :</a:t>
            </a:r>
            <a:r>
              <a:rPr lang="en-IN" sz="4100" u="none" strike="noStrike" dirty="0">
                <a:effectLst/>
                <a:latin typeface="Arial" panose="020B0604020202020204" pitchFamily="34" charset="0"/>
                <a:ea typeface="Arial" panose="020B0604020202020204" pitchFamily="34" charset="0"/>
              </a:rPr>
              <a:t/>
            </a:r>
            <a:br>
              <a:rPr lang="en-IN" sz="4100" u="none" strike="noStrike" dirty="0">
                <a:effectLst/>
                <a:latin typeface="Arial" panose="020B0604020202020204" pitchFamily="34" charset="0"/>
                <a:ea typeface="Arial" panose="020B0604020202020204" pitchFamily="34" charset="0"/>
              </a:rPr>
            </a:br>
            <a:endParaRPr lang="en-IN" sz="4100" dirty="0"/>
          </a:p>
        </p:txBody>
      </p:sp>
      <p:sp>
        <p:nvSpPr>
          <p:cNvPr id="3" name="Content Placeholder 2">
            <a:extLst>
              <a:ext uri="{FF2B5EF4-FFF2-40B4-BE49-F238E27FC236}">
                <a16:creationId xmlns:a16="http://schemas.microsoft.com/office/drawing/2014/main" xmlns="" id="{EAC8F628-1220-4DE9-AB81-225A617E01DC}"/>
              </a:ext>
            </a:extLst>
          </p:cNvPr>
          <p:cNvSpPr>
            <a:spLocks noGrp="1"/>
          </p:cNvSpPr>
          <p:nvPr>
            <p:ph idx="1"/>
          </p:nvPr>
        </p:nvSpPr>
        <p:spPr>
          <a:xfrm>
            <a:off x="4965431" y="2438400"/>
            <a:ext cx="6586489" cy="3785419"/>
          </a:xfrm>
        </p:spPr>
        <p:txBody>
          <a:bodyPr>
            <a:normAutofit/>
          </a:bodyPr>
          <a:lstStyle/>
          <a:p>
            <a:pPr marL="742950" lvl="1" indent="-285750">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this part we’ll be sending the obtained data to the website.</a:t>
            </a:r>
          </a:p>
          <a:p>
            <a:pPr marL="742950" lvl="1" indent="-285750">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We’ll be using the ESP8266 (Wi-Fi Module) for the transfer of the gathered data.</a:t>
            </a:r>
          </a:p>
          <a:p>
            <a:pPr marL="742950" lvl="1" indent="-285750">
              <a:spcAft>
                <a:spcPts val="1600"/>
              </a:spcAft>
              <a:buFont typeface="+mj-lt"/>
              <a:buAutoNum type="arabicPeriod"/>
            </a:pPr>
            <a:r>
              <a:rPr lang="en-IN" sz="200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 order to transfer the data by the help of this module we’ll have to train this module with respect to each sensor individually.</a:t>
            </a:r>
          </a:p>
          <a:p>
            <a:endParaRPr lang="en-IN" sz="2000" dirty="0"/>
          </a:p>
        </p:txBody>
      </p:sp>
      <p:pic>
        <p:nvPicPr>
          <p:cNvPr id="5" name="Picture 4" descr="Electronic circuit board">
            <a:extLst>
              <a:ext uri="{FF2B5EF4-FFF2-40B4-BE49-F238E27FC236}">
                <a16:creationId xmlns:a16="http://schemas.microsoft.com/office/drawing/2014/main" xmlns="" id="{67859FAB-B310-422B-9173-3C9446E85012}"/>
              </a:ext>
            </a:extLst>
          </p:cNvPr>
          <p:cNvPicPr>
            <a:picLocks noChangeAspect="1"/>
          </p:cNvPicPr>
          <p:nvPr/>
        </p:nvPicPr>
        <p:blipFill rotWithShape="1">
          <a:blip r:embed="rId2"/>
          <a:srcRect l="43356" r="11524"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D0B2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1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58">
            <a:extLst>
              <a:ext uri="{FF2B5EF4-FFF2-40B4-BE49-F238E27FC236}">
                <a16:creationId xmlns:a16="http://schemas.microsoft.com/office/drawing/2014/main" xmlns="" id="{F0A604E4-7307-451C-93BE-F1F7E1BF3B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0">
            <a:extLst>
              <a:ext uri="{FF2B5EF4-FFF2-40B4-BE49-F238E27FC236}">
                <a16:creationId xmlns:a16="http://schemas.microsoft.com/office/drawing/2014/main" xmlns="" id="{F7F3A0AA-35E5-4085-942B-7378390306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2">
            <a:extLst>
              <a:ext uri="{FF2B5EF4-FFF2-40B4-BE49-F238E27FC236}">
                <a16:creationId xmlns:a16="http://schemas.microsoft.com/office/drawing/2014/main" xmlns="" id="{402F5C38-C747-4173-ABBF-656E39E82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4">
            <a:extLst>
              <a:ext uri="{FF2B5EF4-FFF2-40B4-BE49-F238E27FC236}">
                <a16:creationId xmlns:a16="http://schemas.microsoft.com/office/drawing/2014/main" xmlns="" id="{E37EECFC-A684-4391-AE85-4CDAF5565F6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D7FB412-B19A-49B4-8E71-7A8F0395E6F6}"/>
              </a:ext>
            </a:extLst>
          </p:cNvPr>
          <p:cNvSpPr>
            <a:spLocks noGrp="1"/>
          </p:cNvSpPr>
          <p:nvPr>
            <p:ph type="title"/>
          </p:nvPr>
        </p:nvSpPr>
        <p:spPr>
          <a:xfrm>
            <a:off x="425302" y="5490971"/>
            <a:ext cx="11610754" cy="1159200"/>
          </a:xfrm>
          <a:prstGeom prst="ellipse">
            <a:avLst/>
          </a:prstGeo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Working Principle</a:t>
            </a:r>
          </a:p>
        </p:txBody>
      </p:sp>
      <p:pic>
        <p:nvPicPr>
          <p:cNvPr id="7" name="image1.png" descr="Graphical user interface&#10;&#10;Description automatically generated">
            <a:extLst>
              <a:ext uri="{FF2B5EF4-FFF2-40B4-BE49-F238E27FC236}">
                <a16:creationId xmlns:a16="http://schemas.microsoft.com/office/drawing/2014/main" xmlns="" id="{1CC44884-F69B-4AC4-A05C-B691778A3A1A}"/>
              </a:ext>
            </a:extLst>
          </p:cNvPr>
          <p:cNvPicPr/>
          <p:nvPr/>
        </p:nvPicPr>
        <p:blipFill>
          <a:blip r:embed="rId2"/>
          <a:srcRect l="7953" t="30368" r="35576" b="10674"/>
          <a:stretch>
            <a:fillRect/>
          </a:stretch>
        </p:blipFill>
        <p:spPr>
          <a:xfrm>
            <a:off x="2294762" y="390832"/>
            <a:ext cx="7695094" cy="4519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628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3" descr="Large skydiving group mid-air">
            <a:extLst>
              <a:ext uri="{FF2B5EF4-FFF2-40B4-BE49-F238E27FC236}">
                <a16:creationId xmlns:a16="http://schemas.microsoft.com/office/drawing/2014/main" xmlns="" id="{974A3B29-DBC2-43F1-9A4B-4DCABB718D8C}"/>
              </a:ext>
            </a:extLst>
          </p:cNvPr>
          <p:cNvPicPr>
            <a:picLocks noChangeAspect="1"/>
          </p:cNvPicPr>
          <p:nvPr/>
        </p:nvPicPr>
        <p:blipFill rotWithShape="1">
          <a:blip r:embed="rId2"/>
          <a:srcRect t="11697" b="3717"/>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xmlns="" id="{37C89E4B-3C9F-44B9-8B86-D9E3D112D8E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291CB77-1420-4AFE-A830-78175C975449}"/>
              </a:ext>
            </a:extLst>
          </p:cNvPr>
          <p:cNvSpPr>
            <a:spLocks noGrp="1"/>
          </p:cNvSpPr>
          <p:nvPr>
            <p:ph type="title"/>
          </p:nvPr>
        </p:nvSpPr>
        <p:spPr>
          <a:xfrm>
            <a:off x="523875" y="5317240"/>
            <a:ext cx="11210925" cy="744836"/>
          </a:xfrm>
        </p:spPr>
        <p:txBody>
          <a:bodyPr vert="horz" lIns="91440" tIns="45720" rIns="91440" bIns="45720" rtlCol="0">
            <a:normAutofit/>
          </a:bodyPr>
          <a:lstStyle/>
          <a:p>
            <a:pPr algn="ctr"/>
            <a:r>
              <a:rPr lang="en-US" sz="3600" dirty="0">
                <a:solidFill>
                  <a:schemeClr val="tx1">
                    <a:lumMod val="85000"/>
                    <a:lumOff val="15000"/>
                  </a:schemeClr>
                </a:solidFill>
                <a:latin typeface="Times New Roman" panose="02020603050405020304" pitchFamily="18" charset="0"/>
                <a:cs typeface="Times New Roman" panose="02020603050405020304" pitchFamily="18" charset="0"/>
              </a:rPr>
              <a:t>Team Members</a:t>
            </a:r>
          </a:p>
        </p:txBody>
      </p:sp>
      <p:cxnSp>
        <p:nvCxnSpPr>
          <p:cNvPr id="20" name="Straight Connector 19">
            <a:extLst>
              <a:ext uri="{FF2B5EF4-FFF2-40B4-BE49-F238E27FC236}">
                <a16:creationId xmlns:a16="http://schemas.microsoft.com/office/drawing/2014/main" xmlns="" id="{AA2EAA10-076F-46BD-8F0F-B9A2FB77A85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891E407-403B-4764-86C9-33A56D3BCA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02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FFD48BC7-DC40-47DE-87EE-9F4B6ECB9A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xmlns="" id="{E502BBC7-2C76-46F3-BC24-5985BC13DB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xmlns="" id="{C7F28D52-2A5F-4D23-81AE-7CB8B591C7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xmlns="" id="{0B93002A-F621-4225-8A06-E2CCEAED6731}"/>
              </a:ext>
            </a:extLst>
          </p:cNvPr>
          <p:cNvSpPr>
            <a:spLocks noGrp="1"/>
          </p:cNvSpPr>
          <p:nvPr>
            <p:ph type="title"/>
          </p:nvPr>
        </p:nvSpPr>
        <p:spPr>
          <a:xfrm>
            <a:off x="2328530" y="2032520"/>
            <a:ext cx="8016949" cy="2778494"/>
          </a:xfrm>
        </p:spPr>
        <p:txBody>
          <a:bodyPr vert="horz" lIns="91440" tIns="45720" rIns="91440" bIns="45720" rtlCol="0" anchor="ctr">
            <a:normAutofit fontScale="90000"/>
          </a:bodyPr>
          <a:lstStyle/>
          <a:p>
            <a:pPr marL="342900" indent="-342900">
              <a:spcAft>
                <a:spcPts val="3400"/>
              </a:spcAft>
              <a:buFont typeface="Wingdings" panose="05000000000000000000" pitchFamily="2" charset="2"/>
              <a:buChar char="Ø"/>
            </a:pPr>
            <a:r>
              <a:rPr lang="en-US" sz="2000" kern="1200" dirty="0">
                <a:solidFill>
                  <a:schemeClr val="tx1"/>
                </a:solidFill>
                <a:effectLst/>
                <a:latin typeface="Times New Roman" panose="02020603050405020304" pitchFamily="18" charset="0"/>
                <a:cs typeface="Times New Roman" panose="02020603050405020304" pitchFamily="18" charset="0"/>
              </a:rPr>
              <a:t>In the above circuit the following functions are taking place –</a:t>
            </a:r>
          </a:p>
          <a:p>
            <a:pPr marL="342900" indent="-342900">
              <a:spcAft>
                <a:spcPts val="3400"/>
              </a:spcAft>
              <a:buFont typeface="Wingdings" panose="05000000000000000000" pitchFamily="2" charset="2"/>
              <a:buChar char="Ø"/>
            </a:pPr>
            <a:r>
              <a:rPr lang="en-US" sz="2000" u="none" strike="noStrike" kern="1200" dirty="0">
                <a:solidFill>
                  <a:schemeClr val="tx1"/>
                </a:solidFill>
                <a:effectLst/>
                <a:latin typeface="Times New Roman" panose="02020603050405020304" pitchFamily="18" charset="0"/>
                <a:cs typeface="Times New Roman" panose="02020603050405020304" pitchFamily="18" charset="0"/>
              </a:rPr>
              <a:t>The Pulse Sensor is taking the user’s pulse rate. This is done by placing a finger firmly on top of the sensor.</a:t>
            </a:r>
          </a:p>
          <a:p>
            <a:pPr marL="342900" indent="-342900">
              <a:spcAft>
                <a:spcPts val="3400"/>
              </a:spcAft>
              <a:buFont typeface="Wingdings" panose="05000000000000000000" pitchFamily="2" charset="2"/>
              <a:buChar char="Ø"/>
            </a:pPr>
            <a:r>
              <a:rPr lang="en-US" sz="2000" u="none" strike="noStrike" kern="1200" dirty="0">
                <a:solidFill>
                  <a:schemeClr val="tx1"/>
                </a:solidFill>
                <a:effectLst/>
                <a:latin typeface="Times New Roman" panose="02020603050405020304" pitchFamily="18" charset="0"/>
                <a:cs typeface="Times New Roman" panose="02020603050405020304" pitchFamily="18" charset="0"/>
              </a:rPr>
              <a:t>The LM35 is being used for taking the temperature of a person, if the same needs to be done in a contactless manner the MLX90614 sensor can be used (it uses infrared in order to measure temperature).</a:t>
            </a:r>
          </a:p>
          <a:p>
            <a:pPr marL="342900" indent="-342900">
              <a:spcAft>
                <a:spcPts val="3400"/>
              </a:spcAft>
              <a:buFont typeface="Wingdings" panose="05000000000000000000" pitchFamily="2" charset="2"/>
              <a:buChar char="Ø"/>
            </a:pPr>
            <a:r>
              <a:rPr lang="en-US" sz="2000" u="none" strike="noStrike" kern="1200" dirty="0">
                <a:solidFill>
                  <a:schemeClr val="tx1"/>
                </a:solidFill>
                <a:effectLst/>
                <a:latin typeface="Times New Roman" panose="02020603050405020304" pitchFamily="18" charset="0"/>
                <a:cs typeface="Times New Roman" panose="02020603050405020304" pitchFamily="18" charset="0"/>
              </a:rPr>
              <a:t>The (16 x 2) LCD is displaying the body temperature reading (from LM35 - Temperature Sensor) as well as the Pulse Rate readings (from Pulse Sensor).</a:t>
            </a:r>
          </a:p>
          <a:p>
            <a:pPr marL="342900" indent="-342900">
              <a:spcAft>
                <a:spcPts val="3400"/>
              </a:spcAft>
              <a:buFont typeface="Wingdings" panose="05000000000000000000" pitchFamily="2" charset="2"/>
              <a:buChar char="Ø"/>
            </a:pPr>
            <a:r>
              <a:rPr lang="en-US" sz="2000" u="none" strike="noStrike" kern="1200" dirty="0">
                <a:solidFill>
                  <a:schemeClr val="tx1"/>
                </a:solidFill>
                <a:effectLst/>
                <a:latin typeface="Times New Roman" panose="02020603050405020304" pitchFamily="18" charset="0"/>
                <a:cs typeface="Times New Roman" panose="02020603050405020304" pitchFamily="18" charset="0"/>
              </a:rPr>
              <a:t>The ESP8266 - </a:t>
            </a:r>
            <a:r>
              <a:rPr lang="en-US" sz="2000" u="none" strike="noStrike" kern="1200" dirty="0" err="1">
                <a:solidFill>
                  <a:schemeClr val="tx1"/>
                </a:solidFill>
                <a:effectLst/>
                <a:latin typeface="Times New Roman" panose="02020603050405020304" pitchFamily="18" charset="0"/>
                <a:cs typeface="Times New Roman" panose="02020603050405020304" pitchFamily="18" charset="0"/>
              </a:rPr>
              <a:t>WiFi</a:t>
            </a:r>
            <a:r>
              <a:rPr lang="en-US" sz="2000" u="none" strike="noStrike" kern="1200" dirty="0">
                <a:solidFill>
                  <a:schemeClr val="tx1"/>
                </a:solidFill>
                <a:effectLst/>
                <a:latin typeface="Times New Roman" panose="02020603050405020304" pitchFamily="18" charset="0"/>
                <a:cs typeface="Times New Roman" panose="02020603050405020304" pitchFamily="18" charset="0"/>
              </a:rPr>
              <a:t> Sensor is being used to send the obtained data from the sensors to the Website using the TCP/IP Protocol.</a:t>
            </a:r>
          </a:p>
          <a:p>
            <a:endParaRPr lang="en-US" sz="1800" kern="12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xmlns="" id="{3629484E-3792-4B3D-89AD-7C8A1ED0E0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2097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C8DFF3C0-9A47-4CF8-A908-C79EE032FA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FCC1D13-78C6-48C1-82CC-F2B2D0B83F16}"/>
              </a:ext>
            </a:extLst>
          </p:cNvPr>
          <p:cNvSpPr>
            <a:spLocks noGrp="1"/>
          </p:cNvSpPr>
          <p:nvPr>
            <p:ph type="title"/>
          </p:nvPr>
        </p:nvSpPr>
        <p:spPr>
          <a:xfrm>
            <a:off x="1252800" y="662399"/>
            <a:ext cx="6528336" cy="1494000"/>
          </a:xfrm>
        </p:spPr>
        <p:txBody>
          <a:bodyPr anchor="t">
            <a:normAutofit/>
          </a:bodyPr>
          <a:lstStyle/>
          <a:p>
            <a:r>
              <a:rPr lang="en-IN" sz="4000" dirty="0">
                <a:effectLst/>
                <a:latin typeface="Times New Roman" panose="02020603050405020304" pitchFamily="18" charset="0"/>
                <a:ea typeface="Times New Roman" panose="02020603050405020304" pitchFamily="18" charset="0"/>
              </a:rPr>
              <a:t>AD8232 ECG Sensor &amp; Arduino</a:t>
            </a:r>
            <a:endParaRPr lang="en-IN" sz="4000" dirty="0"/>
          </a:p>
        </p:txBody>
      </p:sp>
      <p:grpSp>
        <p:nvGrpSpPr>
          <p:cNvPr id="12" name="Group 11">
            <a:extLst>
              <a:ext uri="{FF2B5EF4-FFF2-40B4-BE49-F238E27FC236}">
                <a16:creationId xmlns:a16="http://schemas.microsoft.com/office/drawing/2014/main" xmlns="" id="{D1CD191E-4E38-48B5-91B0-A538EEE36C3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xmlns="" id="{610DAD19-A1E9-4929-B76E-E6605D2DBD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xmlns="" id="{F7DBC290-0F34-425B-B724-341D9697AF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xmlns="" id="{4C793FDC-3C4D-4BA9-8A34-1286E70A6100}"/>
              </a:ext>
            </a:extLst>
          </p:cNvPr>
          <p:cNvSpPr>
            <a:spLocks noGrp="1"/>
          </p:cNvSpPr>
          <p:nvPr>
            <p:ph idx="1"/>
          </p:nvPr>
        </p:nvSpPr>
        <p:spPr>
          <a:xfrm>
            <a:off x="1251678" y="2286001"/>
            <a:ext cx="6015897" cy="3909600"/>
          </a:xfrm>
        </p:spPr>
        <p:txBody>
          <a:bodyPr>
            <a:normAutofit/>
          </a:bodyPr>
          <a:lstStyle/>
          <a:p>
            <a:pPr marL="342900" lvl="0" indent="-342900">
              <a:buFont typeface="+mj-lt"/>
              <a:buAutoNum type="arabicPeriod"/>
            </a:pPr>
            <a:r>
              <a:rPr lang="en-IN" sz="1700" u="none" strike="noStrike" dirty="0">
                <a:solidFill>
                  <a:schemeClr val="tx1">
                    <a:alpha val="60000"/>
                  </a:schemeClr>
                </a:solidFill>
                <a:effectLst/>
                <a:latin typeface="Times New Roman" panose="02020603050405020304" pitchFamily="18" charset="0"/>
                <a:ea typeface="Times New Roman" panose="02020603050405020304" pitchFamily="18" charset="0"/>
              </a:rPr>
              <a:t>The AD8232 is a chip used to measure the electrical activity of the heart. </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342900" lvl="0" indent="-342900">
              <a:buFont typeface="+mj-lt"/>
              <a:buAutoNum type="arabicPeriod"/>
            </a:pPr>
            <a:r>
              <a:rPr lang="en-IN" sz="1700" u="none" strike="noStrike" dirty="0">
                <a:solidFill>
                  <a:schemeClr val="tx1">
                    <a:alpha val="60000"/>
                  </a:schemeClr>
                </a:solidFill>
                <a:effectLst/>
                <a:latin typeface="Times New Roman" panose="02020603050405020304" pitchFamily="18" charset="0"/>
                <a:ea typeface="Times New Roman" panose="02020603050405020304" pitchFamily="18" charset="0"/>
              </a:rPr>
              <a:t>This electrical activity is known as Electrocardiogram (ECG). </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342900" lvl="0" indent="-342900">
              <a:buFont typeface="+mj-lt"/>
              <a:buAutoNum type="arabicPeriod"/>
            </a:pPr>
            <a:r>
              <a:rPr lang="en-IN" sz="1700" u="none" strike="noStrike" dirty="0">
                <a:solidFill>
                  <a:schemeClr val="tx1">
                    <a:alpha val="60000"/>
                  </a:schemeClr>
                </a:solidFill>
                <a:effectLst/>
                <a:latin typeface="Times New Roman" panose="02020603050405020304" pitchFamily="18" charset="0"/>
                <a:ea typeface="Times New Roman" panose="02020603050405020304" pitchFamily="18" charset="0"/>
              </a:rPr>
              <a:t>Electrocardiography is used to help diagnose various heart conditions in our case it is being used to monitor the stress levels.</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342900" lvl="0" indent="-342900">
              <a:buFont typeface="+mj-lt"/>
              <a:buAutoNum type="arabicPeriod"/>
            </a:pPr>
            <a:r>
              <a:rPr lang="en-IN" sz="1700" u="none" strike="noStrike" dirty="0">
                <a:solidFill>
                  <a:schemeClr val="tx1">
                    <a:alpha val="60000"/>
                  </a:schemeClr>
                </a:solidFill>
                <a:effectLst/>
                <a:highlight>
                  <a:srgbClr val="FFFFFF"/>
                </a:highlight>
                <a:latin typeface="Times New Roman" panose="02020603050405020304" pitchFamily="18" charset="0"/>
                <a:ea typeface="Times New Roman" panose="02020603050405020304" pitchFamily="18" charset="0"/>
              </a:rPr>
              <a:t>We’ll connect five of the nine pins on the board to Arduino.</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742950" lvl="1" indent="-285750">
              <a:buFont typeface="+mj-lt"/>
              <a:buAutoNum type="alphaLcPeriod"/>
            </a:pPr>
            <a:r>
              <a:rPr lang="en-IN" sz="1700" u="none" strike="noStrike" dirty="0">
                <a:solidFill>
                  <a:schemeClr val="tx1">
                    <a:alpha val="60000"/>
                  </a:schemeClr>
                </a:solidFill>
                <a:effectLst/>
                <a:highlight>
                  <a:srgbClr val="FFFFFF"/>
                </a:highlight>
                <a:latin typeface="Times New Roman" panose="02020603050405020304" pitchFamily="18" charset="0"/>
                <a:ea typeface="Times New Roman" panose="02020603050405020304" pitchFamily="18" charset="0"/>
              </a:rPr>
              <a:t>GND</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742950" lvl="1" indent="-285750">
              <a:buFont typeface="+mj-lt"/>
              <a:buAutoNum type="alphaLcPeriod"/>
            </a:pPr>
            <a:r>
              <a:rPr lang="en-IN" sz="1700" u="none" strike="noStrike" dirty="0">
                <a:solidFill>
                  <a:schemeClr val="tx1">
                    <a:alpha val="60000"/>
                  </a:schemeClr>
                </a:solidFill>
                <a:effectLst/>
                <a:highlight>
                  <a:srgbClr val="FFFFFF"/>
                </a:highlight>
                <a:latin typeface="Times New Roman" panose="02020603050405020304" pitchFamily="18" charset="0"/>
                <a:ea typeface="Times New Roman" panose="02020603050405020304" pitchFamily="18" charset="0"/>
              </a:rPr>
              <a:t>3.3v</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742950" lvl="1" indent="-285750">
              <a:buFont typeface="+mj-lt"/>
              <a:buAutoNum type="alphaLcPeriod"/>
            </a:pPr>
            <a:r>
              <a:rPr lang="en-IN" sz="1700" u="none" strike="noStrike" dirty="0">
                <a:solidFill>
                  <a:schemeClr val="tx1">
                    <a:alpha val="60000"/>
                  </a:schemeClr>
                </a:solidFill>
                <a:effectLst/>
                <a:highlight>
                  <a:srgbClr val="FFFFFF"/>
                </a:highlight>
                <a:latin typeface="Times New Roman" panose="02020603050405020304" pitchFamily="18" charset="0"/>
                <a:ea typeface="Times New Roman" panose="02020603050405020304" pitchFamily="18" charset="0"/>
              </a:rPr>
              <a:t>OUTPUT</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pPr marL="742950" lvl="1" indent="-285750">
              <a:spcAft>
                <a:spcPts val="1900"/>
              </a:spcAft>
              <a:buFont typeface="+mj-lt"/>
              <a:buAutoNum type="alphaLcPeriod"/>
            </a:pPr>
            <a:r>
              <a:rPr lang="en-IN" sz="1700" u="none" strike="noStrike" dirty="0">
                <a:solidFill>
                  <a:schemeClr val="tx1">
                    <a:alpha val="60000"/>
                  </a:schemeClr>
                </a:solidFill>
                <a:effectLst/>
                <a:highlight>
                  <a:srgbClr val="FFFFFF"/>
                </a:highlight>
                <a:latin typeface="Times New Roman" panose="02020603050405020304" pitchFamily="18" charset="0"/>
                <a:ea typeface="Times New Roman" panose="02020603050405020304" pitchFamily="18" charset="0"/>
              </a:rPr>
              <a:t>LO- and LO+</a:t>
            </a:r>
            <a:endParaRPr lang="en-IN" sz="1700" u="none" strike="noStrike" dirty="0">
              <a:solidFill>
                <a:schemeClr val="tx1">
                  <a:alpha val="60000"/>
                </a:schemeClr>
              </a:solidFill>
              <a:effectLst/>
              <a:latin typeface="Arial" panose="020B0604020202020204" pitchFamily="34" charset="0"/>
              <a:ea typeface="Arial" panose="020B0604020202020204" pitchFamily="34" charset="0"/>
            </a:endParaRPr>
          </a:p>
          <a:p>
            <a:endParaRPr lang="en-IN" sz="1700" dirty="0">
              <a:solidFill>
                <a:schemeClr val="tx1">
                  <a:alpha val="60000"/>
                </a:schemeClr>
              </a:solidFill>
            </a:endParaRPr>
          </a:p>
        </p:txBody>
      </p:sp>
      <p:pic>
        <p:nvPicPr>
          <p:cNvPr id="5" name="image1.png">
            <a:extLst>
              <a:ext uri="{FF2B5EF4-FFF2-40B4-BE49-F238E27FC236}">
                <a16:creationId xmlns:a16="http://schemas.microsoft.com/office/drawing/2014/main" xmlns="" id="{FCD44DCE-B084-4534-A2FC-2679EDCAF347}"/>
              </a:ext>
            </a:extLst>
          </p:cNvPr>
          <p:cNvPicPr/>
          <p:nvPr/>
        </p:nvPicPr>
        <p:blipFill>
          <a:blip r:embed="rId2"/>
          <a:stretch>
            <a:fillRect/>
          </a:stretch>
        </p:blipFill>
        <p:spPr>
          <a:xfrm>
            <a:off x="8156865" y="643470"/>
            <a:ext cx="2887200" cy="2649006"/>
          </a:xfrm>
          <a:prstGeom prst="rect">
            <a:avLst/>
          </a:prstGeom>
        </p:spPr>
      </p:pic>
      <p:pic>
        <p:nvPicPr>
          <p:cNvPr id="4" name="image2.png">
            <a:extLst>
              <a:ext uri="{FF2B5EF4-FFF2-40B4-BE49-F238E27FC236}">
                <a16:creationId xmlns:a16="http://schemas.microsoft.com/office/drawing/2014/main" xmlns="" id="{1926B392-101A-4176-9DB1-7D951E31F821}"/>
              </a:ext>
            </a:extLst>
          </p:cNvPr>
          <p:cNvPicPr/>
          <p:nvPr/>
        </p:nvPicPr>
        <p:blipFill>
          <a:blip r:embed="rId3"/>
          <a:stretch>
            <a:fillRect/>
          </a:stretch>
        </p:blipFill>
        <p:spPr>
          <a:xfrm>
            <a:off x="7781136" y="3795193"/>
            <a:ext cx="3894254" cy="2209989"/>
          </a:xfrm>
          <a:prstGeom prst="rect">
            <a:avLst/>
          </a:prstGeom>
        </p:spPr>
      </p:pic>
    </p:spTree>
    <p:extLst>
      <p:ext uri="{BB962C8B-B14F-4D97-AF65-F5344CB8AC3E}">
        <p14:creationId xmlns:p14="http://schemas.microsoft.com/office/powerpoint/2010/main" val="4160749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5694C-6CB8-4CD3-91A5-4E72CEB5E814}"/>
              </a:ext>
            </a:extLst>
          </p:cNvPr>
          <p:cNvSpPr>
            <a:spLocks noGrp="1"/>
          </p:cNvSpPr>
          <p:nvPr>
            <p:ph type="title"/>
          </p:nvPr>
        </p:nvSpPr>
        <p:spPr>
          <a:xfrm>
            <a:off x="4618518" y="5759195"/>
            <a:ext cx="2618268" cy="581461"/>
          </a:xfrm>
        </p:spPr>
        <p:txBody>
          <a:bodyPr>
            <a:normAutofit/>
          </a:bodyPr>
          <a:lstStyle/>
          <a:p>
            <a:r>
              <a:rPr lang="en-IN" sz="1200" dirty="0"/>
              <a:t>Representation of the obtained system</a:t>
            </a:r>
          </a:p>
        </p:txBody>
      </p:sp>
      <p:sp>
        <p:nvSpPr>
          <p:cNvPr id="4" name="Rectangle 3">
            <a:extLst>
              <a:ext uri="{FF2B5EF4-FFF2-40B4-BE49-F238E27FC236}">
                <a16:creationId xmlns:a16="http://schemas.microsoft.com/office/drawing/2014/main" xmlns="" id="{72C5BF9E-4A5C-4725-B0AA-E64328E4D35C}"/>
              </a:ext>
            </a:extLst>
          </p:cNvPr>
          <p:cNvSpPr>
            <a:spLocks noChangeArrowheads="1"/>
          </p:cNvSpPr>
          <p:nvPr/>
        </p:nvSpPr>
        <p:spPr bwMode="auto">
          <a:xfrm>
            <a:off x="2488018" y="93566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image2.png">
            <a:extLst>
              <a:ext uri="{FF2B5EF4-FFF2-40B4-BE49-F238E27FC236}">
                <a16:creationId xmlns:a16="http://schemas.microsoft.com/office/drawing/2014/main" xmlns="" id="{B2D68538-93E5-4E3D-AE25-00A8AFDAB0D2}"/>
              </a:ext>
            </a:extLst>
          </p:cNvPr>
          <p:cNvPicPr/>
          <p:nvPr/>
        </p:nvPicPr>
        <p:blipFill>
          <a:blip r:embed="rId2"/>
          <a:srcRect l="15448" t="36269" r="41468" b="14210"/>
          <a:stretch>
            <a:fillRect/>
          </a:stretch>
        </p:blipFill>
        <p:spPr>
          <a:xfrm>
            <a:off x="2360429" y="935664"/>
            <a:ext cx="7134446" cy="46959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85215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036EB1E-2F6F-4222-87B7-FFB602129B80}"/>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400" dirty="0">
                <a:solidFill>
                  <a:srgbClr val="00B0F0"/>
                </a:solidFill>
                <a:latin typeface="Times New Roman" panose="02020603050405020304" pitchFamily="18" charset="0"/>
                <a:cs typeface="Times New Roman" panose="02020603050405020304" pitchFamily="18" charset="0"/>
              </a:rPr>
              <a:t>Module 2: AI(Deep Learning)Model</a:t>
            </a:r>
          </a:p>
        </p:txBody>
      </p:sp>
      <p:pic>
        <p:nvPicPr>
          <p:cNvPr id="5122" name="Picture 2" descr="Artificial Intelligence Wallpapers - Wallpaper Cave">
            <a:extLst>
              <a:ext uri="{FF2B5EF4-FFF2-40B4-BE49-F238E27FC236}">
                <a16:creationId xmlns:a16="http://schemas.microsoft.com/office/drawing/2014/main" xmlns="" id="{DCFE539F-763A-44E1-8B17-B00142ADD55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465" r="6690" b="2"/>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xmlns="" id="{3A445755-C63F-4EE2-A778-253EEE1B2444}"/>
              </a:ext>
            </a:extLst>
          </p:cNvPr>
          <p:cNvSpPr txBox="1">
            <a:spLocks/>
          </p:cNvSpPr>
          <p:nvPr/>
        </p:nvSpPr>
        <p:spPr>
          <a:xfrm>
            <a:off x="8643193" y="2418408"/>
            <a:ext cx="3180212" cy="3540265"/>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2000" dirty="0">
                <a:effectLst/>
                <a:latin typeface="Times New Roman" panose="02020603050405020304" pitchFamily="18" charset="0"/>
                <a:ea typeface="+mn-ea"/>
                <a:cs typeface="Times New Roman" panose="02020603050405020304" pitchFamily="18" charset="0"/>
              </a:rPr>
              <a:t>In the deep learning model , the libraries &amp; technology used are as follows:</a:t>
            </a:r>
          </a:p>
          <a:p>
            <a:pPr marL="342900" indent="-342900">
              <a:spcBef>
                <a:spcPts val="0"/>
              </a:spcBef>
              <a:buSzPts val="1400"/>
              <a:buFont typeface="Wingdings" panose="05000000000000000000" pitchFamily="2" charset="2"/>
              <a:buChar char="ü"/>
            </a:pPr>
            <a:r>
              <a:rPr lang="en-GB" sz="2000" dirty="0">
                <a:latin typeface="Times New Roman" panose="02020603050405020304" pitchFamily="18" charset="0"/>
                <a:cs typeface="Times New Roman" panose="02020603050405020304" pitchFamily="18" charset="0"/>
              </a:rPr>
              <a:t>Pandas for Data Pre-processing and performing exploratory data analysis.</a:t>
            </a:r>
          </a:p>
          <a:p>
            <a:pPr marL="342900" indent="-342900">
              <a:spcBef>
                <a:spcPts val="0"/>
              </a:spcBef>
              <a:buSzPts val="1400"/>
              <a:buFont typeface="Wingdings" panose="05000000000000000000" pitchFamily="2" charset="2"/>
              <a:buChar char="ü"/>
            </a:pPr>
            <a:r>
              <a:rPr lang="en-GB" sz="2000" dirty="0">
                <a:latin typeface="Times New Roman" panose="02020603050405020304" pitchFamily="18" charset="0"/>
                <a:cs typeface="Times New Roman" panose="02020603050405020304" pitchFamily="18" charset="0"/>
              </a:rPr>
              <a:t>Sklearn ,TensorFlow for implementing neural network.</a:t>
            </a:r>
          </a:p>
          <a:p>
            <a:pPr marL="342900" indent="-342900">
              <a:spcBef>
                <a:spcPts val="0"/>
              </a:spcBef>
              <a:buSzPts val="1400"/>
              <a:buFont typeface="Wingdings" panose="05000000000000000000" pitchFamily="2" charset="2"/>
              <a:buChar char="ü"/>
            </a:pPr>
            <a:r>
              <a:rPr lang="en-GB" sz="2000" dirty="0">
                <a:latin typeface="Times New Roman" panose="02020603050405020304" pitchFamily="18" charset="0"/>
                <a:cs typeface="Times New Roman" panose="02020603050405020304" pitchFamily="18" charset="0"/>
              </a:rPr>
              <a:t>Matplotlib for plotting graphs</a:t>
            </a:r>
          </a:p>
          <a:p>
            <a:pPr marL="342900" indent="-342900">
              <a:spcBef>
                <a:spcPts val="0"/>
              </a:spcBef>
              <a:buSzPts val="1400"/>
              <a:buFont typeface="Wingdings" panose="05000000000000000000" pitchFamily="2" charset="2"/>
              <a:buChar char="ü"/>
            </a:pPr>
            <a:r>
              <a:rPr lang="en-GB" sz="2000" dirty="0">
                <a:latin typeface="Times New Roman" panose="02020603050405020304" pitchFamily="18" charset="0"/>
                <a:cs typeface="Times New Roman" panose="02020603050405020304" pitchFamily="18" charset="0"/>
              </a:rPr>
              <a:t>Python for programming</a:t>
            </a:r>
            <a:endParaRPr lang="en-US" sz="2000" dirty="0">
              <a:effectLst/>
              <a:latin typeface="Times New Roman" panose="02020603050405020304" pitchFamily="18" charset="0"/>
              <a:ea typeface="+mn-ea"/>
              <a:cs typeface="Times New Roman" panose="02020603050405020304" pitchFamily="18" charset="0"/>
            </a:endParaRPr>
          </a:p>
          <a:p>
            <a:pPr indent="-228600">
              <a:spcAft>
                <a:spcPts val="600"/>
              </a:spcAft>
              <a:buFont typeface="Arial" panose="020B0604020202020204" pitchFamily="34" charset="0"/>
              <a:buChar char="•"/>
            </a:pPr>
            <a:endParaRPr lang="en-US" sz="2000" dirty="0">
              <a:latin typeface="+mn-lt"/>
              <a:ea typeface="+mn-ea"/>
              <a:cs typeface="+mn-cs"/>
            </a:endParaRPr>
          </a:p>
        </p:txBody>
      </p:sp>
      <p:sp>
        <p:nvSpPr>
          <p:cNvPr id="73" name="Rectangle 72">
            <a:extLst>
              <a:ext uri="{FF2B5EF4-FFF2-40B4-BE49-F238E27FC236}">
                <a16:creationId xmlns:a16="http://schemas.microsoft.com/office/drawing/2014/main" xmlns=""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xmlns=""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880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81527F-85D6-49A8-AA93-296251CE4BA3}"/>
              </a:ext>
            </a:extLst>
          </p:cNvPr>
          <p:cNvSpPr>
            <a:spLocks noGrp="1"/>
          </p:cNvSpPr>
          <p:nvPr>
            <p:ph type="title"/>
          </p:nvPr>
        </p:nvSpPr>
        <p:spPr>
          <a:xfrm>
            <a:off x="4965430" y="629268"/>
            <a:ext cx="6586491" cy="1286160"/>
          </a:xfrm>
        </p:spPr>
        <p:txBody>
          <a:bodyPr anchor="b">
            <a:normAutofit/>
          </a:bodyPr>
          <a:lstStyle/>
          <a:p>
            <a:pPr algn="ctr"/>
            <a:r>
              <a:rPr lang="en-IN" sz="4000" b="0" i="0" u="none" strike="noStrike" dirty="0">
                <a:effectLst/>
                <a:latin typeface="Times New Roman" panose="02020603050405020304" pitchFamily="18" charset="0"/>
                <a:cs typeface="Times New Roman" panose="02020603050405020304" pitchFamily="18" charset="0"/>
              </a:rPr>
              <a:t>(I) Data Analysis &amp; Feature Selection</a:t>
            </a:r>
            <a:endParaRPr lang="en-IN"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C218DEF0-336F-4D86-80B3-F8C65B3EC49E}"/>
              </a:ext>
            </a:extLst>
          </p:cNvPr>
          <p:cNvSpPr>
            <a:spLocks noGrp="1"/>
          </p:cNvSpPr>
          <p:nvPr>
            <p:ph idx="1"/>
          </p:nvPr>
        </p:nvSpPr>
        <p:spPr>
          <a:xfrm>
            <a:off x="4965431" y="2438400"/>
            <a:ext cx="6586489" cy="3785419"/>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The dataset has been checked for missing values and the data types have been altered (categorical variables have been encoded in </a:t>
            </a:r>
            <a:r>
              <a:rPr lang="en-IN" sz="2000" dirty="0" err="1">
                <a:latin typeface="Times New Roman" panose="02020603050405020304" pitchFamily="18" charset="0"/>
                <a:cs typeface="Times New Roman" panose="02020603050405020304" pitchFamily="18" charset="0"/>
              </a:rPr>
              <a:t>numerics</a:t>
            </a:r>
            <a:r>
              <a:rPr lang="en-IN" sz="2000" dirty="0">
                <a:latin typeface="Times New Roman" panose="02020603050405020304" pitchFamily="18" charset="0"/>
                <a:cs typeface="Times New Roman" panose="02020603050405020304" pitchFamily="18" charset="0"/>
              </a:rPr>
              <a:t>). </a:t>
            </a:r>
          </a:p>
          <a:p>
            <a:pPr marL="0" indent="0">
              <a:buNone/>
            </a:pPr>
            <a:r>
              <a:rPr lang="en-IN" sz="2000" dirty="0">
                <a:latin typeface="Times New Roman" panose="02020603050405020304" pitchFamily="18" charset="0"/>
                <a:cs typeface="Times New Roman" panose="02020603050405020304" pitchFamily="18" charset="0"/>
              </a:rPr>
              <a:t>The target variable the condition label (whether person is normal, amused, stressed) has been encode using 8 one hot encoding. </a:t>
            </a:r>
          </a:p>
          <a:p>
            <a:pPr marL="0" indent="0">
              <a:buNone/>
            </a:pPr>
            <a:r>
              <a:rPr lang="en-IN" sz="2000" dirty="0">
                <a:latin typeface="Times New Roman" panose="02020603050405020304" pitchFamily="18" charset="0"/>
                <a:cs typeface="Times New Roman" panose="02020603050405020304" pitchFamily="18" charset="0"/>
              </a:rPr>
              <a:t>Correlation has been used as a parameter to remove the attributes. </a:t>
            </a:r>
          </a:p>
          <a:p>
            <a:pPr marL="0" indent="0">
              <a:buNone/>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addition, heatmap has been used to analyze correlation as shown.</a:t>
            </a:r>
            <a:endParaRPr lang="en-IN" sz="2000" dirty="0">
              <a:latin typeface="Times New Roman" panose="02020603050405020304" pitchFamily="18" charset="0"/>
              <a:cs typeface="Times New Roman" panose="02020603050405020304" pitchFamily="18" charset="0"/>
            </a:endParaRPr>
          </a:p>
        </p:txBody>
      </p:sp>
      <p:pic>
        <p:nvPicPr>
          <p:cNvPr id="4" name="image9.png">
            <a:extLst>
              <a:ext uri="{FF2B5EF4-FFF2-40B4-BE49-F238E27FC236}">
                <a16:creationId xmlns:a16="http://schemas.microsoft.com/office/drawing/2014/main" xmlns="" id="{46E1608F-AE99-4D08-A0E9-E2330A1B7362}"/>
              </a:ext>
            </a:extLst>
          </p:cNvPr>
          <p:cNvPicPr/>
          <p:nvPr/>
        </p:nvPicPr>
        <p:blipFill rotWithShape="1">
          <a:blip r:embed="rId2" cstate="print"/>
          <a:srcRect l="21476" r="29349"/>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F46A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610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xmlns="" id="{C232B152-3720-4D3B-97ED-45CE5483F1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Shape 90">
            <a:extLst>
              <a:ext uri="{FF2B5EF4-FFF2-40B4-BE49-F238E27FC236}">
                <a16:creationId xmlns:a16="http://schemas.microsoft.com/office/drawing/2014/main" xmlns="" id="{11BAB570-FF10-4E96-8A3F-FA9804702B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93" name="Freeform: Shape 92">
            <a:extLst>
              <a:ext uri="{FF2B5EF4-FFF2-40B4-BE49-F238E27FC236}">
                <a16:creationId xmlns:a16="http://schemas.microsoft.com/office/drawing/2014/main" xmlns="" id="{4B9FAFB2-BEB5-4848-8018-BCAD99E2E1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xmlns="" id="{49822EF5-3395-4A13-A7B9-BCDBBA1E7AEB}"/>
              </a:ext>
            </a:extLst>
          </p:cNvPr>
          <p:cNvSpPr>
            <a:spLocks noGrp="1"/>
          </p:cNvSpPr>
          <p:nvPr>
            <p:ph type="title"/>
          </p:nvPr>
        </p:nvSpPr>
        <p:spPr>
          <a:xfrm>
            <a:off x="765051" y="662400"/>
            <a:ext cx="3384000" cy="1492132"/>
          </a:xfrm>
        </p:spPr>
        <p:txBody>
          <a:bodyPr anchor="t">
            <a:normAutofit/>
          </a:bodyPr>
          <a:lstStyle/>
          <a:p>
            <a:r>
              <a:rPr lang="en-US" sz="3400" dirty="0">
                <a:solidFill>
                  <a:schemeClr val="bg1"/>
                </a:solidFill>
                <a:effectLst/>
                <a:latin typeface="Times New Roman" panose="02020603050405020304" pitchFamily="18" charset="0"/>
                <a:ea typeface="Times New Roman" panose="02020603050405020304" pitchFamily="18" charset="0"/>
              </a:rPr>
              <a:t>(II) ANN</a:t>
            </a:r>
            <a:r>
              <a:rPr lang="en-US" sz="3400" spc="-10" dirty="0">
                <a:solidFill>
                  <a:schemeClr val="bg1"/>
                </a:solidFill>
                <a:effectLst/>
                <a:latin typeface="Times New Roman" panose="02020603050405020304" pitchFamily="18" charset="0"/>
                <a:ea typeface="Times New Roman" panose="02020603050405020304" pitchFamily="18" charset="0"/>
              </a:rPr>
              <a:t> </a:t>
            </a:r>
            <a:r>
              <a:rPr lang="en-US" sz="3400" dirty="0">
                <a:solidFill>
                  <a:schemeClr val="bg1"/>
                </a:solidFill>
                <a:effectLst/>
                <a:latin typeface="Times New Roman" panose="02020603050405020304" pitchFamily="18" charset="0"/>
                <a:ea typeface="Times New Roman" panose="02020603050405020304" pitchFamily="18" charset="0"/>
              </a:rPr>
              <a:t>Architecture</a:t>
            </a:r>
            <a:r>
              <a:rPr lang="en-IN" sz="3400" b="1" dirty="0">
                <a:solidFill>
                  <a:schemeClr val="bg1"/>
                </a:solidFill>
                <a:effectLst/>
                <a:latin typeface="Times New Roman" panose="02020603050405020304" pitchFamily="18" charset="0"/>
                <a:ea typeface="Times New Roman" panose="02020603050405020304" pitchFamily="18" charset="0"/>
              </a:rPr>
              <a:t/>
            </a:r>
            <a:br>
              <a:rPr lang="en-IN" sz="3400" b="1" dirty="0">
                <a:solidFill>
                  <a:schemeClr val="bg1"/>
                </a:solidFill>
                <a:effectLst/>
                <a:latin typeface="Times New Roman" panose="02020603050405020304" pitchFamily="18" charset="0"/>
                <a:ea typeface="Times New Roman" panose="02020603050405020304" pitchFamily="18" charset="0"/>
              </a:rPr>
            </a:br>
            <a:endParaRPr lang="en-IN" sz="3400" dirty="0">
              <a:solidFill>
                <a:schemeClr val="bg1"/>
              </a:solidFill>
            </a:endParaRPr>
          </a:p>
        </p:txBody>
      </p:sp>
      <p:sp>
        <p:nvSpPr>
          <p:cNvPr id="3" name="Content Placeholder 2">
            <a:extLst>
              <a:ext uri="{FF2B5EF4-FFF2-40B4-BE49-F238E27FC236}">
                <a16:creationId xmlns:a16="http://schemas.microsoft.com/office/drawing/2014/main" xmlns="" id="{19BAB14F-594B-4EC1-B926-12AFF0C4F4B9}"/>
              </a:ext>
            </a:extLst>
          </p:cNvPr>
          <p:cNvSpPr>
            <a:spLocks noGrp="1"/>
          </p:cNvSpPr>
          <p:nvPr>
            <p:ph idx="1"/>
          </p:nvPr>
        </p:nvSpPr>
        <p:spPr>
          <a:xfrm>
            <a:off x="765051" y="2286000"/>
            <a:ext cx="3384000" cy="3844800"/>
          </a:xfrm>
        </p:spPr>
        <p:txBody>
          <a:bodyPr>
            <a:normAutofit/>
          </a:bodyPr>
          <a:lstStyle/>
          <a:p>
            <a:pPr>
              <a:buFont typeface="Wingdings" panose="05000000000000000000" pitchFamily="2" charset="2"/>
              <a:buChar char="ü"/>
            </a:pPr>
            <a:r>
              <a:rPr lang="en-US" sz="1600"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We</a:t>
            </a:r>
            <a:r>
              <a:rPr lang="en-US"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decided a architecture for ANN for first trial.</a:t>
            </a:r>
          </a:p>
          <a:p>
            <a:pPr>
              <a:spcAft>
                <a:spcPts val="1600"/>
              </a:spcAft>
              <a:buFont typeface="Wingdings" panose="05000000000000000000" pitchFamily="2" charset="2"/>
              <a:buChar char="ü"/>
            </a:pPr>
            <a:r>
              <a:rPr lang="en-US"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It was observed that the model was not able to learn properly over trainset and was stuck at an accuracy of 60%.  </a:t>
            </a:r>
          </a:p>
          <a:p>
            <a:pPr>
              <a:spcAft>
                <a:spcPts val="1600"/>
              </a:spcAft>
              <a:buFont typeface="Wingdings" panose="05000000000000000000" pitchFamily="2" charset="2"/>
              <a:buChar char="ü"/>
            </a:pPr>
            <a:r>
              <a:rPr lang="en-US"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So, we added more layers in order to check whether it is due to lack of number of parameters for the dataset.</a:t>
            </a:r>
            <a:endParaRPr lang="en-IN" sz="16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1600"/>
              </a:spcAft>
              <a:buFont typeface="Wingdings" panose="05000000000000000000" pitchFamily="2" charset="2"/>
              <a:buChar char="ü"/>
            </a:pPr>
            <a:r>
              <a:rPr lang="en-US"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Therefore, the new architecture of ANN is as shown.</a:t>
            </a:r>
            <a:endParaRPr lang="en-IN" sz="1600" dirty="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600" dirty="0">
              <a:solidFill>
                <a:schemeClr val="bg1">
                  <a:alpha val="60000"/>
                </a:schemeClr>
              </a:solidFill>
              <a:effectLst/>
              <a:latin typeface="Times New Roman" panose="02020603050405020304" pitchFamily="18" charset="0"/>
              <a:ea typeface="Times New Roman" panose="02020603050405020304" pitchFamily="18" charset="0"/>
            </a:endParaRPr>
          </a:p>
        </p:txBody>
      </p:sp>
      <p:pic>
        <p:nvPicPr>
          <p:cNvPr id="7" name="image6.jpg">
            <a:extLst>
              <a:ext uri="{FF2B5EF4-FFF2-40B4-BE49-F238E27FC236}">
                <a16:creationId xmlns:a16="http://schemas.microsoft.com/office/drawing/2014/main" xmlns="" id="{D5E583DF-46B8-4351-8333-F96605354C1D}"/>
              </a:ext>
            </a:extLst>
          </p:cNvPr>
          <p:cNvPicPr/>
          <p:nvPr/>
        </p:nvPicPr>
        <p:blipFill rotWithShape="1">
          <a:blip r:embed="rId2"/>
          <a:srcRect r="2" b="980"/>
          <a:stretch/>
        </p:blipFill>
        <p:spPr>
          <a:xfrm>
            <a:off x="5411053" y="756529"/>
            <a:ext cx="6014185" cy="5344941"/>
          </a:xfrm>
          <a:prstGeom prst="rect">
            <a:avLst/>
          </a:prstGeom>
        </p:spPr>
      </p:pic>
    </p:spTree>
    <p:extLst>
      <p:ext uri="{BB962C8B-B14F-4D97-AF65-F5344CB8AC3E}">
        <p14:creationId xmlns:p14="http://schemas.microsoft.com/office/powerpoint/2010/main" val="246844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8A02E86-D92B-4216-B74B-440EED7C4710}"/>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marL="342900" lvl="0" indent="-342900" algn="ctr">
              <a:spcBef>
                <a:spcPts val="445"/>
              </a:spcBef>
              <a:spcAft>
                <a:spcPts val="0"/>
              </a:spcAft>
              <a:tabLst>
                <a:tab pos="417830" algn="l"/>
              </a:tabLst>
            </a:pPr>
            <a:r>
              <a:rPr lang="en-US" sz="2600" b="1">
                <a:effectLst/>
                <a:latin typeface="Times New Roman" panose="02020603050405020304" pitchFamily="18" charset="0"/>
                <a:ea typeface="Times New Roman" panose="02020603050405020304" pitchFamily="18" charset="0"/>
              </a:rPr>
              <a:t>(III) Results Obtained</a:t>
            </a:r>
            <a:r>
              <a:rPr lang="en-IN" sz="2600">
                <a:effectLst/>
                <a:latin typeface="Times New Roman" panose="02020603050405020304" pitchFamily="18" charset="0"/>
                <a:ea typeface="Times New Roman" panose="02020603050405020304" pitchFamily="18" charset="0"/>
              </a:rPr>
              <a:t/>
            </a:r>
            <a:br>
              <a:rPr lang="en-IN" sz="2600">
                <a:effectLst/>
                <a:latin typeface="Times New Roman" panose="02020603050405020304" pitchFamily="18" charset="0"/>
                <a:ea typeface="Times New Roman" panose="02020603050405020304" pitchFamily="18" charset="0"/>
              </a:rPr>
            </a:br>
            <a:r>
              <a:rPr lang="en-US" sz="2600" b="1">
                <a:effectLst/>
                <a:latin typeface="Times New Roman" panose="02020603050405020304" pitchFamily="18" charset="0"/>
                <a:ea typeface="Times New Roman" panose="02020603050405020304" pitchFamily="18" charset="0"/>
              </a:rPr>
              <a:t> </a:t>
            </a:r>
            <a:r>
              <a:rPr lang="en-IN" sz="2600">
                <a:effectLst/>
                <a:latin typeface="Times New Roman" panose="02020603050405020304" pitchFamily="18" charset="0"/>
                <a:ea typeface="Times New Roman" panose="02020603050405020304" pitchFamily="18" charset="0"/>
              </a:rPr>
              <a:t/>
            </a:r>
            <a:br>
              <a:rPr lang="en-IN" sz="2600">
                <a:effectLst/>
                <a:latin typeface="Times New Roman" panose="02020603050405020304" pitchFamily="18" charset="0"/>
                <a:ea typeface="Times New Roman" panose="02020603050405020304" pitchFamily="18" charset="0"/>
              </a:rPr>
            </a:br>
            <a:endParaRPr lang="en-IN" sz="2600"/>
          </a:p>
        </p:txBody>
      </p:sp>
      <p:sp>
        <p:nvSpPr>
          <p:cNvPr id="3" name="Content Placeholder 2">
            <a:extLst>
              <a:ext uri="{FF2B5EF4-FFF2-40B4-BE49-F238E27FC236}">
                <a16:creationId xmlns:a16="http://schemas.microsoft.com/office/drawing/2014/main" xmlns="" id="{F61122B0-1BA8-44C8-8817-6DA8693040CD}"/>
              </a:ext>
            </a:extLst>
          </p:cNvPr>
          <p:cNvSpPr>
            <a:spLocks noGrp="1"/>
          </p:cNvSpPr>
          <p:nvPr>
            <p:ph idx="1"/>
          </p:nvPr>
        </p:nvSpPr>
        <p:spPr>
          <a:xfrm>
            <a:off x="643468" y="2638044"/>
            <a:ext cx="3363974" cy="2762632"/>
          </a:xfrm>
        </p:spPr>
        <p:txBody>
          <a:bodyPr>
            <a:normAutofit/>
          </a:bodyPr>
          <a:lstStyle/>
          <a:p>
            <a:pPr>
              <a:spcAft>
                <a:spcPts val="1000"/>
              </a:spcAft>
              <a:buFont typeface="Wingdings" panose="05000000000000000000" pitchFamily="2" charset="2"/>
              <a:buChar char="Ø"/>
            </a:pPr>
            <a:r>
              <a:rPr lang="en-US" sz="2000" dirty="0">
                <a:effectLst/>
                <a:latin typeface="Times New Roman" panose="02020603050405020304" pitchFamily="18" charset="0"/>
                <a:ea typeface="Times New Roman" panose="02020603050405020304" pitchFamily="18" charset="0"/>
              </a:rPr>
              <a:t>Results:</a:t>
            </a:r>
            <a:endParaRPr lang="en-IN" sz="2000" dirty="0">
              <a:effectLst/>
              <a:latin typeface="Calibri" panose="020F0502020204030204" pitchFamily="34" charset="0"/>
              <a:ea typeface="Calibri" panose="020F0502020204030204" pitchFamily="34" charset="0"/>
            </a:endParaRPr>
          </a:p>
          <a:p>
            <a:pPr>
              <a:spcAft>
                <a:spcPts val="1000"/>
              </a:spcAft>
            </a:pPr>
            <a:r>
              <a:rPr lang="en-US" sz="2000" dirty="0">
                <a:effectLst/>
                <a:latin typeface="Times New Roman" panose="02020603050405020304" pitchFamily="18" charset="0"/>
                <a:ea typeface="Times New Roman" panose="02020603050405020304" pitchFamily="18" charset="0"/>
              </a:rPr>
              <a:t>Training Accuracy: 99.61%</a:t>
            </a:r>
            <a:endParaRPr lang="en-IN" sz="2000" dirty="0">
              <a:effectLst/>
              <a:latin typeface="Calibri" panose="020F0502020204030204" pitchFamily="34" charset="0"/>
              <a:ea typeface="Calibri" panose="020F0502020204030204" pitchFamily="34" charset="0"/>
            </a:endParaRPr>
          </a:p>
          <a:p>
            <a:pPr>
              <a:spcAft>
                <a:spcPts val="1000"/>
              </a:spcAft>
            </a:pPr>
            <a:r>
              <a:rPr lang="en-US" sz="2000" dirty="0">
                <a:effectLst/>
                <a:latin typeface="Times New Roman" panose="02020603050405020304" pitchFamily="18" charset="0"/>
                <a:ea typeface="Times New Roman" panose="02020603050405020304" pitchFamily="18" charset="0"/>
              </a:rPr>
              <a:t>Final Training Loss: 0.0118</a:t>
            </a:r>
            <a:endParaRPr lang="en-IN" sz="2000" dirty="0">
              <a:effectLst/>
              <a:latin typeface="Calibri" panose="020F0502020204030204" pitchFamily="34" charset="0"/>
              <a:ea typeface="Calibri" panose="020F0502020204030204" pitchFamily="34" charset="0"/>
            </a:endParaRPr>
          </a:p>
          <a:p>
            <a:pPr>
              <a:spcAft>
                <a:spcPts val="1000"/>
              </a:spcAft>
            </a:pPr>
            <a:r>
              <a:rPr lang="en-US" sz="2000" dirty="0">
                <a:effectLst/>
                <a:latin typeface="Times New Roman" panose="02020603050405020304" pitchFamily="18" charset="0"/>
                <a:ea typeface="Times New Roman" panose="02020603050405020304" pitchFamily="18" charset="0"/>
              </a:rPr>
              <a:t>Test Accuracy: 99.54%</a:t>
            </a:r>
            <a:endParaRPr lang="en-IN" sz="2000" dirty="0">
              <a:effectLst/>
              <a:latin typeface="Calibri" panose="020F0502020204030204" pitchFamily="34" charset="0"/>
              <a:ea typeface="Calibri" panose="020F0502020204030204" pitchFamily="34" charset="0"/>
            </a:endParaRPr>
          </a:p>
          <a:p>
            <a:pPr>
              <a:spcAft>
                <a:spcPts val="1000"/>
              </a:spcAft>
            </a:pPr>
            <a:r>
              <a:rPr lang="en-US" sz="2000" dirty="0">
                <a:effectLst/>
                <a:latin typeface="Times New Roman" panose="02020603050405020304" pitchFamily="18" charset="0"/>
                <a:ea typeface="Times New Roman" panose="02020603050405020304" pitchFamily="18" charset="0"/>
              </a:rPr>
              <a:t>Final Test Loss: 0.0131</a:t>
            </a:r>
            <a:endParaRPr lang="en-IN" sz="2000" dirty="0">
              <a:effectLst/>
              <a:latin typeface="Calibri" panose="020F0502020204030204" pitchFamily="34" charset="0"/>
              <a:ea typeface="Calibri" panose="020F0502020204030204" pitchFamily="34" charset="0"/>
            </a:endParaRPr>
          </a:p>
        </p:txBody>
      </p:sp>
      <p:pic>
        <p:nvPicPr>
          <p:cNvPr id="6" name="image7.png">
            <a:extLst>
              <a:ext uri="{FF2B5EF4-FFF2-40B4-BE49-F238E27FC236}">
                <a16:creationId xmlns:a16="http://schemas.microsoft.com/office/drawing/2014/main" xmlns="" id="{B1A86436-D248-4BE1-8F00-92BA6ED7E95A}"/>
              </a:ext>
            </a:extLst>
          </p:cNvPr>
          <p:cNvPicPr/>
          <p:nvPr/>
        </p:nvPicPr>
        <p:blipFill>
          <a:blip r:embed="rId2"/>
          <a:stretch>
            <a:fillRect/>
          </a:stretch>
        </p:blipFill>
        <p:spPr>
          <a:xfrm>
            <a:off x="5297763" y="983342"/>
            <a:ext cx="6250769" cy="4501849"/>
          </a:xfrm>
          <a:prstGeom prst="rect">
            <a:avLst/>
          </a:prstGeom>
        </p:spPr>
      </p:pic>
      <p:sp>
        <p:nvSpPr>
          <p:cNvPr id="8" name="Content Placeholder 2">
            <a:extLst>
              <a:ext uri="{FF2B5EF4-FFF2-40B4-BE49-F238E27FC236}">
                <a16:creationId xmlns:a16="http://schemas.microsoft.com/office/drawing/2014/main" xmlns="" id="{E2B938F9-FBAF-4A40-9B08-FAAF8D01F295}"/>
              </a:ext>
            </a:extLst>
          </p:cNvPr>
          <p:cNvSpPr txBox="1">
            <a:spLocks/>
          </p:cNvSpPr>
          <p:nvPr/>
        </p:nvSpPr>
        <p:spPr>
          <a:xfrm>
            <a:off x="5876925" y="5485191"/>
            <a:ext cx="5671607" cy="12191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2000" dirty="0">
              <a:latin typeface="Calibri" panose="020F0502020204030204" pitchFamily="34" charset="0"/>
            </a:endParaRPr>
          </a:p>
          <a:p>
            <a:pPr marL="0" indent="0">
              <a:buNone/>
            </a:pPr>
            <a:r>
              <a:rPr lang="en-US" sz="1400" dirty="0">
                <a:solidFill>
                  <a:srgbClr val="000000"/>
                </a:solidFill>
                <a:latin typeface="Times New Roman" panose="02020603050405020304" pitchFamily="18" charset="0"/>
                <a:ea typeface="Times New Roman" panose="02020603050405020304" pitchFamily="18" charset="0"/>
              </a:rPr>
              <a:t>From the above graph we can observe that our model has trained over 100 epochs and have achieved best fit on the 100th epoch and has converged. However, this convergence can further be made smooth by trying out optimizers like RMSprop</a:t>
            </a:r>
            <a:endParaRPr lang="en-IN" sz="1400" dirty="0"/>
          </a:p>
        </p:txBody>
      </p:sp>
    </p:spTree>
    <p:extLst>
      <p:ext uri="{BB962C8B-B14F-4D97-AF65-F5344CB8AC3E}">
        <p14:creationId xmlns:p14="http://schemas.microsoft.com/office/powerpoint/2010/main" val="260022905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2" name="Rectangle 138">
            <a:extLst>
              <a:ext uri="{FF2B5EF4-FFF2-40B4-BE49-F238E27FC236}">
                <a16:creationId xmlns:a16="http://schemas.microsoft.com/office/drawing/2014/main" xmlns=""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036EB1E-2F6F-4222-87B7-FFB602129B80}"/>
              </a:ext>
            </a:extLst>
          </p:cNvPr>
          <p:cNvSpPr>
            <a:spLocks noGrp="1"/>
          </p:cNvSpPr>
          <p:nvPr>
            <p:ph type="title"/>
          </p:nvPr>
        </p:nvSpPr>
        <p:spPr>
          <a:xfrm>
            <a:off x="8643193" y="489507"/>
            <a:ext cx="3091607" cy="1655483"/>
          </a:xfrm>
        </p:spPr>
        <p:txBody>
          <a:bodyPr vert="horz" lIns="91440" tIns="45720" rIns="91440" bIns="45720" rtlCol="0" anchor="b">
            <a:normAutofit/>
          </a:bodyPr>
          <a:lstStyle/>
          <a:p>
            <a:r>
              <a:rPr lang="en-US" sz="3700" dirty="0">
                <a:solidFill>
                  <a:srgbClr val="00B0F0"/>
                </a:solidFill>
                <a:latin typeface="Times New Roman" panose="02020603050405020304" pitchFamily="18" charset="0"/>
                <a:cs typeface="Times New Roman" panose="02020603050405020304" pitchFamily="18" charset="0"/>
              </a:rPr>
              <a:t>Module 3: Web Development</a:t>
            </a:r>
          </a:p>
        </p:txBody>
      </p:sp>
      <p:pic>
        <p:nvPicPr>
          <p:cNvPr id="6150" name="Picture 6" descr="750+ Web Development Pictures | Download Free Images on Unsplash">
            <a:extLst>
              <a:ext uri="{FF2B5EF4-FFF2-40B4-BE49-F238E27FC236}">
                <a16:creationId xmlns:a16="http://schemas.microsoft.com/office/drawing/2014/main" xmlns="" id="{938AA42D-8942-436A-92D8-6B759D90E5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 r="15276"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xmlns="" id="{3A445755-C63F-4EE2-A778-253EEE1B2444}"/>
              </a:ext>
            </a:extLst>
          </p:cNvPr>
          <p:cNvSpPr txBox="1">
            <a:spLocks/>
          </p:cNvSpPr>
          <p:nvPr/>
        </p:nvSpPr>
        <p:spPr>
          <a:xfrm>
            <a:off x="8643193" y="2418408"/>
            <a:ext cx="2942813" cy="3540265"/>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dirty="0">
                <a:latin typeface="Times New Roman" panose="02020603050405020304" pitchFamily="18" charset="0"/>
                <a:ea typeface="+mn-ea"/>
                <a:cs typeface="Times New Roman" panose="02020603050405020304" pitchFamily="18" charset="0"/>
              </a:rPr>
              <a:t>Front-end development is essential in conveying branding to customers.  </a:t>
            </a:r>
          </a:p>
          <a:p>
            <a:pPr indent="-228600">
              <a:spcAft>
                <a:spcPts val="600"/>
              </a:spcAft>
              <a:buFont typeface="Arial" panose="020B0604020202020204" pitchFamily="34" charset="0"/>
              <a:buChar char="•"/>
            </a:pPr>
            <a:r>
              <a:rPr lang="en-US" sz="1700" dirty="0">
                <a:latin typeface="Times New Roman" panose="02020603050405020304" pitchFamily="18" charset="0"/>
                <a:ea typeface="+mn-ea"/>
                <a:cs typeface="Times New Roman" panose="02020603050405020304" pitchFamily="18" charset="0"/>
              </a:rPr>
              <a:t>The data generated by our project should be comprehensible to the general audience. The objective of the Web and Mobile application components of the project is to translate data into results and provide it to the user swiftly.</a:t>
            </a:r>
          </a:p>
          <a:p>
            <a:pPr indent="-228600">
              <a:spcAft>
                <a:spcPts val="600"/>
              </a:spcAft>
              <a:buFont typeface="Arial" panose="020B0604020202020204" pitchFamily="34" charset="0"/>
              <a:buChar char="•"/>
            </a:pPr>
            <a:endParaRPr lang="en-US" sz="1700" dirty="0">
              <a:effectLst/>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p:txBody>
      </p:sp>
      <p:sp>
        <p:nvSpPr>
          <p:cNvPr id="141" name="Rectangle 140">
            <a:extLst>
              <a:ext uri="{FF2B5EF4-FFF2-40B4-BE49-F238E27FC236}">
                <a16:creationId xmlns:a16="http://schemas.microsoft.com/office/drawing/2014/main" xmlns=""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xmlns=""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473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D4D28E87-62D2-4602-B72F-5F74AA236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F0DFC5DA-0235-46A0-8FA5-79857EC00592}"/>
              </a:ext>
            </a:extLst>
          </p:cNvPr>
          <p:cNvSpPr>
            <a:spLocks noGrp="1"/>
          </p:cNvSpPr>
          <p:nvPr>
            <p:ph type="title"/>
          </p:nvPr>
        </p:nvSpPr>
        <p:spPr>
          <a:xfrm>
            <a:off x="987055" y="610067"/>
            <a:ext cx="10515599" cy="932688"/>
          </a:xfrm>
        </p:spPr>
        <p:txBody>
          <a:bodyPr vert="horz" lIns="91440" tIns="45720" rIns="91440" bIns="45720" rtlCol="0" anchor="b">
            <a:normAutofit/>
          </a:bodyPr>
          <a:lstStyle/>
          <a:p>
            <a:pPr algn="ctr"/>
            <a:r>
              <a:rPr lang="en-US" sz="4200" kern="1200" dirty="0">
                <a:solidFill>
                  <a:schemeClr val="bg1"/>
                </a:solidFill>
                <a:latin typeface="Times New Roman" panose="02020603050405020304" pitchFamily="18" charset="0"/>
                <a:cs typeface="Times New Roman" panose="02020603050405020304" pitchFamily="18" charset="0"/>
              </a:rPr>
              <a:t>(I) Module Architecture</a:t>
            </a:r>
          </a:p>
        </p:txBody>
      </p:sp>
      <p:pic>
        <p:nvPicPr>
          <p:cNvPr id="3" name="Picture 2" descr="A cell phone and a computer&#10;&#10;Description automatically generated with low confidence">
            <a:extLst>
              <a:ext uri="{FF2B5EF4-FFF2-40B4-BE49-F238E27FC236}">
                <a16:creationId xmlns:a16="http://schemas.microsoft.com/office/drawing/2014/main" xmlns="" id="{95F13ABA-2FFB-4D2D-B00E-CB41C4983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584" y="2523145"/>
            <a:ext cx="8316433" cy="2016735"/>
          </a:xfrm>
          <a:prstGeom prst="rect">
            <a:avLst/>
          </a:prstGeom>
        </p:spPr>
      </p:pic>
      <p:grpSp>
        <p:nvGrpSpPr>
          <p:cNvPr id="5" name="Group 39">
            <a:extLst>
              <a:ext uri="{FF2B5EF4-FFF2-40B4-BE49-F238E27FC236}">
                <a16:creationId xmlns:a16="http://schemas.microsoft.com/office/drawing/2014/main" xmlns="" id="{67F76FBD-1614-45C1-B21D-082FD07F08C5}"/>
              </a:ext>
            </a:extLst>
          </p:cNvPr>
          <p:cNvGrpSpPr>
            <a:grpSpLocks/>
          </p:cNvGrpSpPr>
          <p:nvPr/>
        </p:nvGrpSpPr>
        <p:grpSpPr bwMode="auto">
          <a:xfrm>
            <a:off x="3083443" y="4686750"/>
            <a:ext cx="4933506" cy="1873539"/>
            <a:chOff x="0" y="0"/>
            <a:chExt cx="5687" cy="3205"/>
          </a:xfrm>
        </p:grpSpPr>
        <p:pic>
          <p:nvPicPr>
            <p:cNvPr id="6" name="Picture 54">
              <a:extLst>
                <a:ext uri="{FF2B5EF4-FFF2-40B4-BE49-F238E27FC236}">
                  <a16:creationId xmlns:a16="http://schemas.microsoft.com/office/drawing/2014/main" xmlns="" id="{8ADD0D4B-4CED-4075-A6B8-E5E0EE08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0"/>
              <a:ext cx="5687" cy="26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3">
              <a:extLst>
                <a:ext uri="{FF2B5EF4-FFF2-40B4-BE49-F238E27FC236}">
                  <a16:creationId xmlns:a16="http://schemas.microsoft.com/office/drawing/2014/main" xmlns="" id="{41C3F298-EA48-4756-9EEA-C43DADC989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1" y="122"/>
              <a:ext cx="368" cy="12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52">
              <a:extLst>
                <a:ext uri="{FF2B5EF4-FFF2-40B4-BE49-F238E27FC236}">
                  <a16:creationId xmlns:a16="http://schemas.microsoft.com/office/drawing/2014/main" xmlns="" id="{AFFF0A15-4DC6-4548-91FD-2ED3D054F05D}"/>
                </a:ext>
              </a:extLst>
            </p:cNvPr>
            <p:cNvSpPr>
              <a:spLocks/>
            </p:cNvSpPr>
            <p:nvPr/>
          </p:nvSpPr>
          <p:spPr bwMode="auto">
            <a:xfrm>
              <a:off x="3968" y="157"/>
              <a:ext cx="120" cy="1020"/>
            </a:xfrm>
            <a:custGeom>
              <a:avLst/>
              <a:gdLst>
                <a:gd name="T0" fmla="+- 0 4009 3969"/>
                <a:gd name="T1" fmla="*/ T0 w 120"/>
                <a:gd name="T2" fmla="+- 0 1057 157"/>
                <a:gd name="T3" fmla="*/ 1057 h 1020"/>
                <a:gd name="T4" fmla="+- 0 3969 3969"/>
                <a:gd name="T5" fmla="*/ T4 w 120"/>
                <a:gd name="T6" fmla="+- 0 1057 157"/>
                <a:gd name="T7" fmla="*/ 1057 h 1020"/>
                <a:gd name="T8" fmla="+- 0 4029 3969"/>
                <a:gd name="T9" fmla="*/ T8 w 120"/>
                <a:gd name="T10" fmla="+- 0 1177 157"/>
                <a:gd name="T11" fmla="*/ 1177 h 1020"/>
                <a:gd name="T12" fmla="+- 0 4079 3969"/>
                <a:gd name="T13" fmla="*/ T12 w 120"/>
                <a:gd name="T14" fmla="+- 0 1077 157"/>
                <a:gd name="T15" fmla="*/ 1077 h 1020"/>
                <a:gd name="T16" fmla="+- 0 4009 3969"/>
                <a:gd name="T17" fmla="*/ T16 w 120"/>
                <a:gd name="T18" fmla="+- 0 1077 157"/>
                <a:gd name="T19" fmla="*/ 1077 h 1020"/>
                <a:gd name="T20" fmla="+- 0 4009 3969"/>
                <a:gd name="T21" fmla="*/ T20 w 120"/>
                <a:gd name="T22" fmla="+- 0 1057 157"/>
                <a:gd name="T23" fmla="*/ 1057 h 1020"/>
                <a:gd name="T24" fmla="+- 0 4049 3969"/>
                <a:gd name="T25" fmla="*/ T24 w 120"/>
                <a:gd name="T26" fmla="+- 0 157 157"/>
                <a:gd name="T27" fmla="*/ 157 h 1020"/>
                <a:gd name="T28" fmla="+- 0 4009 3969"/>
                <a:gd name="T29" fmla="*/ T28 w 120"/>
                <a:gd name="T30" fmla="+- 0 157 157"/>
                <a:gd name="T31" fmla="*/ 157 h 1020"/>
                <a:gd name="T32" fmla="+- 0 4009 3969"/>
                <a:gd name="T33" fmla="*/ T32 w 120"/>
                <a:gd name="T34" fmla="+- 0 1077 157"/>
                <a:gd name="T35" fmla="*/ 1077 h 1020"/>
                <a:gd name="T36" fmla="+- 0 4049 3969"/>
                <a:gd name="T37" fmla="*/ T36 w 120"/>
                <a:gd name="T38" fmla="+- 0 1077 157"/>
                <a:gd name="T39" fmla="*/ 1077 h 1020"/>
                <a:gd name="T40" fmla="+- 0 4049 3969"/>
                <a:gd name="T41" fmla="*/ T40 w 120"/>
                <a:gd name="T42" fmla="+- 0 157 157"/>
                <a:gd name="T43" fmla="*/ 157 h 1020"/>
                <a:gd name="T44" fmla="+- 0 4089 3969"/>
                <a:gd name="T45" fmla="*/ T44 w 120"/>
                <a:gd name="T46" fmla="+- 0 1057 157"/>
                <a:gd name="T47" fmla="*/ 1057 h 1020"/>
                <a:gd name="T48" fmla="+- 0 4049 3969"/>
                <a:gd name="T49" fmla="*/ T48 w 120"/>
                <a:gd name="T50" fmla="+- 0 1057 157"/>
                <a:gd name="T51" fmla="*/ 1057 h 1020"/>
                <a:gd name="T52" fmla="+- 0 4049 3969"/>
                <a:gd name="T53" fmla="*/ T52 w 120"/>
                <a:gd name="T54" fmla="+- 0 1077 157"/>
                <a:gd name="T55" fmla="*/ 1077 h 1020"/>
                <a:gd name="T56" fmla="+- 0 4079 3969"/>
                <a:gd name="T57" fmla="*/ T56 w 120"/>
                <a:gd name="T58" fmla="+- 0 1077 157"/>
                <a:gd name="T59" fmla="*/ 1077 h 1020"/>
                <a:gd name="T60" fmla="+- 0 4089 3969"/>
                <a:gd name="T61" fmla="*/ T60 w 120"/>
                <a:gd name="T62" fmla="+- 0 1057 157"/>
                <a:gd name="T63" fmla="*/ 1057 h 10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1020">
                  <a:moveTo>
                    <a:pt x="40" y="900"/>
                  </a:moveTo>
                  <a:lnTo>
                    <a:pt x="0" y="900"/>
                  </a:lnTo>
                  <a:lnTo>
                    <a:pt x="60" y="1020"/>
                  </a:lnTo>
                  <a:lnTo>
                    <a:pt x="110" y="920"/>
                  </a:lnTo>
                  <a:lnTo>
                    <a:pt x="40" y="920"/>
                  </a:lnTo>
                  <a:lnTo>
                    <a:pt x="40" y="900"/>
                  </a:lnTo>
                  <a:close/>
                  <a:moveTo>
                    <a:pt x="80" y="0"/>
                  </a:moveTo>
                  <a:lnTo>
                    <a:pt x="40" y="0"/>
                  </a:lnTo>
                  <a:lnTo>
                    <a:pt x="40" y="920"/>
                  </a:lnTo>
                  <a:lnTo>
                    <a:pt x="80" y="920"/>
                  </a:lnTo>
                  <a:lnTo>
                    <a:pt x="80" y="0"/>
                  </a:lnTo>
                  <a:close/>
                  <a:moveTo>
                    <a:pt x="120" y="900"/>
                  </a:moveTo>
                  <a:lnTo>
                    <a:pt x="80" y="900"/>
                  </a:lnTo>
                  <a:lnTo>
                    <a:pt x="80" y="920"/>
                  </a:lnTo>
                  <a:lnTo>
                    <a:pt x="110" y="920"/>
                  </a:lnTo>
                  <a:lnTo>
                    <a:pt x="120" y="9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0" name="Picture 51">
              <a:extLst>
                <a:ext uri="{FF2B5EF4-FFF2-40B4-BE49-F238E27FC236}">
                  <a16:creationId xmlns:a16="http://schemas.microsoft.com/office/drawing/2014/main" xmlns="" id="{318E75FF-1CC4-415D-AB38-26066547FC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5" y="0"/>
              <a:ext cx="368" cy="127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50">
              <a:extLst>
                <a:ext uri="{FF2B5EF4-FFF2-40B4-BE49-F238E27FC236}">
                  <a16:creationId xmlns:a16="http://schemas.microsoft.com/office/drawing/2014/main" xmlns="" id="{7CE62F9C-2F53-460F-B6B6-F34367E43FC6}"/>
                </a:ext>
              </a:extLst>
            </p:cNvPr>
            <p:cNvSpPr>
              <a:spLocks/>
            </p:cNvSpPr>
            <p:nvPr/>
          </p:nvSpPr>
          <p:spPr bwMode="auto">
            <a:xfrm>
              <a:off x="4292" y="157"/>
              <a:ext cx="120" cy="1020"/>
            </a:xfrm>
            <a:custGeom>
              <a:avLst/>
              <a:gdLst>
                <a:gd name="T0" fmla="+- 0 4373 4293"/>
                <a:gd name="T1" fmla="*/ T0 w 120"/>
                <a:gd name="T2" fmla="+- 0 257 157"/>
                <a:gd name="T3" fmla="*/ 257 h 1020"/>
                <a:gd name="T4" fmla="+- 0 4333 4293"/>
                <a:gd name="T5" fmla="*/ T4 w 120"/>
                <a:gd name="T6" fmla="+- 0 257 157"/>
                <a:gd name="T7" fmla="*/ 257 h 1020"/>
                <a:gd name="T8" fmla="+- 0 4333 4293"/>
                <a:gd name="T9" fmla="*/ T8 w 120"/>
                <a:gd name="T10" fmla="+- 0 1177 157"/>
                <a:gd name="T11" fmla="*/ 1177 h 1020"/>
                <a:gd name="T12" fmla="+- 0 4373 4293"/>
                <a:gd name="T13" fmla="*/ T12 w 120"/>
                <a:gd name="T14" fmla="+- 0 1177 157"/>
                <a:gd name="T15" fmla="*/ 1177 h 1020"/>
                <a:gd name="T16" fmla="+- 0 4373 4293"/>
                <a:gd name="T17" fmla="*/ T16 w 120"/>
                <a:gd name="T18" fmla="+- 0 257 157"/>
                <a:gd name="T19" fmla="*/ 257 h 1020"/>
                <a:gd name="T20" fmla="+- 0 4353 4293"/>
                <a:gd name="T21" fmla="*/ T20 w 120"/>
                <a:gd name="T22" fmla="+- 0 157 157"/>
                <a:gd name="T23" fmla="*/ 157 h 1020"/>
                <a:gd name="T24" fmla="+- 0 4293 4293"/>
                <a:gd name="T25" fmla="*/ T24 w 120"/>
                <a:gd name="T26" fmla="+- 0 277 157"/>
                <a:gd name="T27" fmla="*/ 277 h 1020"/>
                <a:gd name="T28" fmla="+- 0 4333 4293"/>
                <a:gd name="T29" fmla="*/ T28 w 120"/>
                <a:gd name="T30" fmla="+- 0 277 157"/>
                <a:gd name="T31" fmla="*/ 277 h 1020"/>
                <a:gd name="T32" fmla="+- 0 4333 4293"/>
                <a:gd name="T33" fmla="*/ T32 w 120"/>
                <a:gd name="T34" fmla="+- 0 257 157"/>
                <a:gd name="T35" fmla="*/ 257 h 1020"/>
                <a:gd name="T36" fmla="+- 0 4403 4293"/>
                <a:gd name="T37" fmla="*/ T36 w 120"/>
                <a:gd name="T38" fmla="+- 0 257 157"/>
                <a:gd name="T39" fmla="*/ 257 h 1020"/>
                <a:gd name="T40" fmla="+- 0 4353 4293"/>
                <a:gd name="T41" fmla="*/ T40 w 120"/>
                <a:gd name="T42" fmla="+- 0 157 157"/>
                <a:gd name="T43" fmla="*/ 157 h 1020"/>
                <a:gd name="T44" fmla="+- 0 4403 4293"/>
                <a:gd name="T45" fmla="*/ T44 w 120"/>
                <a:gd name="T46" fmla="+- 0 257 157"/>
                <a:gd name="T47" fmla="*/ 257 h 1020"/>
                <a:gd name="T48" fmla="+- 0 4373 4293"/>
                <a:gd name="T49" fmla="*/ T48 w 120"/>
                <a:gd name="T50" fmla="+- 0 257 157"/>
                <a:gd name="T51" fmla="*/ 257 h 1020"/>
                <a:gd name="T52" fmla="+- 0 4373 4293"/>
                <a:gd name="T53" fmla="*/ T52 w 120"/>
                <a:gd name="T54" fmla="+- 0 277 157"/>
                <a:gd name="T55" fmla="*/ 277 h 1020"/>
                <a:gd name="T56" fmla="+- 0 4413 4293"/>
                <a:gd name="T57" fmla="*/ T56 w 120"/>
                <a:gd name="T58" fmla="+- 0 277 157"/>
                <a:gd name="T59" fmla="*/ 277 h 1020"/>
                <a:gd name="T60" fmla="+- 0 4403 4293"/>
                <a:gd name="T61" fmla="*/ T60 w 120"/>
                <a:gd name="T62" fmla="+- 0 257 157"/>
                <a:gd name="T63" fmla="*/ 257 h 102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1020">
                  <a:moveTo>
                    <a:pt x="80" y="100"/>
                  </a:moveTo>
                  <a:lnTo>
                    <a:pt x="40" y="100"/>
                  </a:lnTo>
                  <a:lnTo>
                    <a:pt x="40" y="1020"/>
                  </a:lnTo>
                  <a:lnTo>
                    <a:pt x="80" y="1020"/>
                  </a:lnTo>
                  <a:lnTo>
                    <a:pt x="80" y="100"/>
                  </a:lnTo>
                  <a:close/>
                  <a:moveTo>
                    <a:pt x="60" y="0"/>
                  </a:moveTo>
                  <a:lnTo>
                    <a:pt x="0" y="120"/>
                  </a:lnTo>
                  <a:lnTo>
                    <a:pt x="40" y="120"/>
                  </a:lnTo>
                  <a:lnTo>
                    <a:pt x="40" y="100"/>
                  </a:lnTo>
                  <a:lnTo>
                    <a:pt x="110" y="100"/>
                  </a:lnTo>
                  <a:lnTo>
                    <a:pt x="60" y="0"/>
                  </a:lnTo>
                  <a:close/>
                  <a:moveTo>
                    <a:pt x="110" y="100"/>
                  </a:moveTo>
                  <a:lnTo>
                    <a:pt x="80" y="100"/>
                  </a:lnTo>
                  <a:lnTo>
                    <a:pt x="80" y="120"/>
                  </a:lnTo>
                  <a:lnTo>
                    <a:pt x="120" y="120"/>
                  </a:lnTo>
                  <a:lnTo>
                    <a:pt x="1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2" name="Picture 49">
              <a:extLst>
                <a:ext uri="{FF2B5EF4-FFF2-40B4-BE49-F238E27FC236}">
                  <a16:creationId xmlns:a16="http://schemas.microsoft.com/office/drawing/2014/main" xmlns="" id="{1AAE39AF-36E6-4DA9-B372-8576744141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3" y="122"/>
              <a:ext cx="368" cy="1016"/>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8">
              <a:extLst>
                <a:ext uri="{FF2B5EF4-FFF2-40B4-BE49-F238E27FC236}">
                  <a16:creationId xmlns:a16="http://schemas.microsoft.com/office/drawing/2014/main" xmlns="" id="{AFCC4717-45D6-42E4-B317-0E9CD5826220}"/>
                </a:ext>
              </a:extLst>
            </p:cNvPr>
            <p:cNvSpPr>
              <a:spLocks/>
            </p:cNvSpPr>
            <p:nvPr/>
          </p:nvSpPr>
          <p:spPr bwMode="auto">
            <a:xfrm>
              <a:off x="1580" y="157"/>
              <a:ext cx="120" cy="768"/>
            </a:xfrm>
            <a:custGeom>
              <a:avLst/>
              <a:gdLst>
                <a:gd name="T0" fmla="+- 0 1621 1581"/>
                <a:gd name="T1" fmla="*/ T0 w 120"/>
                <a:gd name="T2" fmla="+- 0 805 157"/>
                <a:gd name="T3" fmla="*/ 805 h 768"/>
                <a:gd name="T4" fmla="+- 0 1581 1581"/>
                <a:gd name="T5" fmla="*/ T4 w 120"/>
                <a:gd name="T6" fmla="+- 0 805 157"/>
                <a:gd name="T7" fmla="*/ 805 h 768"/>
                <a:gd name="T8" fmla="+- 0 1641 1581"/>
                <a:gd name="T9" fmla="*/ T8 w 120"/>
                <a:gd name="T10" fmla="+- 0 925 157"/>
                <a:gd name="T11" fmla="*/ 925 h 768"/>
                <a:gd name="T12" fmla="+- 0 1691 1581"/>
                <a:gd name="T13" fmla="*/ T12 w 120"/>
                <a:gd name="T14" fmla="+- 0 825 157"/>
                <a:gd name="T15" fmla="*/ 825 h 768"/>
                <a:gd name="T16" fmla="+- 0 1621 1581"/>
                <a:gd name="T17" fmla="*/ T16 w 120"/>
                <a:gd name="T18" fmla="+- 0 825 157"/>
                <a:gd name="T19" fmla="*/ 825 h 768"/>
                <a:gd name="T20" fmla="+- 0 1621 1581"/>
                <a:gd name="T21" fmla="*/ T20 w 120"/>
                <a:gd name="T22" fmla="+- 0 805 157"/>
                <a:gd name="T23" fmla="*/ 805 h 768"/>
                <a:gd name="T24" fmla="+- 0 1661 1581"/>
                <a:gd name="T25" fmla="*/ T24 w 120"/>
                <a:gd name="T26" fmla="+- 0 157 157"/>
                <a:gd name="T27" fmla="*/ 157 h 768"/>
                <a:gd name="T28" fmla="+- 0 1621 1581"/>
                <a:gd name="T29" fmla="*/ T28 w 120"/>
                <a:gd name="T30" fmla="+- 0 157 157"/>
                <a:gd name="T31" fmla="*/ 157 h 768"/>
                <a:gd name="T32" fmla="+- 0 1621 1581"/>
                <a:gd name="T33" fmla="*/ T32 w 120"/>
                <a:gd name="T34" fmla="+- 0 825 157"/>
                <a:gd name="T35" fmla="*/ 825 h 768"/>
                <a:gd name="T36" fmla="+- 0 1661 1581"/>
                <a:gd name="T37" fmla="*/ T36 w 120"/>
                <a:gd name="T38" fmla="+- 0 825 157"/>
                <a:gd name="T39" fmla="*/ 825 h 768"/>
                <a:gd name="T40" fmla="+- 0 1661 1581"/>
                <a:gd name="T41" fmla="*/ T40 w 120"/>
                <a:gd name="T42" fmla="+- 0 157 157"/>
                <a:gd name="T43" fmla="*/ 157 h 768"/>
                <a:gd name="T44" fmla="+- 0 1701 1581"/>
                <a:gd name="T45" fmla="*/ T44 w 120"/>
                <a:gd name="T46" fmla="+- 0 805 157"/>
                <a:gd name="T47" fmla="*/ 805 h 768"/>
                <a:gd name="T48" fmla="+- 0 1661 1581"/>
                <a:gd name="T49" fmla="*/ T48 w 120"/>
                <a:gd name="T50" fmla="+- 0 805 157"/>
                <a:gd name="T51" fmla="*/ 805 h 768"/>
                <a:gd name="T52" fmla="+- 0 1661 1581"/>
                <a:gd name="T53" fmla="*/ T52 w 120"/>
                <a:gd name="T54" fmla="+- 0 825 157"/>
                <a:gd name="T55" fmla="*/ 825 h 768"/>
                <a:gd name="T56" fmla="+- 0 1691 1581"/>
                <a:gd name="T57" fmla="*/ T56 w 120"/>
                <a:gd name="T58" fmla="+- 0 825 157"/>
                <a:gd name="T59" fmla="*/ 825 h 768"/>
                <a:gd name="T60" fmla="+- 0 1701 1581"/>
                <a:gd name="T61" fmla="*/ T60 w 120"/>
                <a:gd name="T62" fmla="+- 0 805 157"/>
                <a:gd name="T63" fmla="*/ 805 h 76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768">
                  <a:moveTo>
                    <a:pt x="40" y="648"/>
                  </a:moveTo>
                  <a:lnTo>
                    <a:pt x="0" y="648"/>
                  </a:lnTo>
                  <a:lnTo>
                    <a:pt x="60" y="768"/>
                  </a:lnTo>
                  <a:lnTo>
                    <a:pt x="110" y="668"/>
                  </a:lnTo>
                  <a:lnTo>
                    <a:pt x="40" y="668"/>
                  </a:lnTo>
                  <a:lnTo>
                    <a:pt x="40" y="648"/>
                  </a:lnTo>
                  <a:close/>
                  <a:moveTo>
                    <a:pt x="80" y="0"/>
                  </a:moveTo>
                  <a:lnTo>
                    <a:pt x="40" y="0"/>
                  </a:lnTo>
                  <a:lnTo>
                    <a:pt x="40" y="668"/>
                  </a:lnTo>
                  <a:lnTo>
                    <a:pt x="80" y="668"/>
                  </a:lnTo>
                  <a:lnTo>
                    <a:pt x="80" y="0"/>
                  </a:lnTo>
                  <a:close/>
                  <a:moveTo>
                    <a:pt x="120" y="648"/>
                  </a:moveTo>
                  <a:lnTo>
                    <a:pt x="80" y="648"/>
                  </a:lnTo>
                  <a:lnTo>
                    <a:pt x="80" y="668"/>
                  </a:lnTo>
                  <a:lnTo>
                    <a:pt x="110" y="668"/>
                  </a:lnTo>
                  <a:lnTo>
                    <a:pt x="120" y="6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4" name="Picture 47">
              <a:extLst>
                <a:ext uri="{FF2B5EF4-FFF2-40B4-BE49-F238E27FC236}">
                  <a16:creationId xmlns:a16="http://schemas.microsoft.com/office/drawing/2014/main" xmlns="" id="{72BD378B-3C06-4292-8705-A3AE6B8939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17" y="0"/>
              <a:ext cx="368" cy="1018"/>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46">
              <a:extLst>
                <a:ext uri="{FF2B5EF4-FFF2-40B4-BE49-F238E27FC236}">
                  <a16:creationId xmlns:a16="http://schemas.microsoft.com/office/drawing/2014/main" xmlns="" id="{6FA40A70-18F9-44E8-9FEE-4CEAEBD8A925}"/>
                </a:ext>
              </a:extLst>
            </p:cNvPr>
            <p:cNvSpPr>
              <a:spLocks/>
            </p:cNvSpPr>
            <p:nvPr/>
          </p:nvSpPr>
          <p:spPr bwMode="auto">
            <a:xfrm>
              <a:off x="1844" y="157"/>
              <a:ext cx="120" cy="768"/>
            </a:xfrm>
            <a:custGeom>
              <a:avLst/>
              <a:gdLst>
                <a:gd name="T0" fmla="+- 0 1925 1845"/>
                <a:gd name="T1" fmla="*/ T0 w 120"/>
                <a:gd name="T2" fmla="+- 0 257 157"/>
                <a:gd name="T3" fmla="*/ 257 h 768"/>
                <a:gd name="T4" fmla="+- 0 1885 1845"/>
                <a:gd name="T5" fmla="*/ T4 w 120"/>
                <a:gd name="T6" fmla="+- 0 257 157"/>
                <a:gd name="T7" fmla="*/ 257 h 768"/>
                <a:gd name="T8" fmla="+- 0 1885 1845"/>
                <a:gd name="T9" fmla="*/ T8 w 120"/>
                <a:gd name="T10" fmla="+- 0 925 157"/>
                <a:gd name="T11" fmla="*/ 925 h 768"/>
                <a:gd name="T12" fmla="+- 0 1925 1845"/>
                <a:gd name="T13" fmla="*/ T12 w 120"/>
                <a:gd name="T14" fmla="+- 0 925 157"/>
                <a:gd name="T15" fmla="*/ 925 h 768"/>
                <a:gd name="T16" fmla="+- 0 1925 1845"/>
                <a:gd name="T17" fmla="*/ T16 w 120"/>
                <a:gd name="T18" fmla="+- 0 257 157"/>
                <a:gd name="T19" fmla="*/ 257 h 768"/>
                <a:gd name="T20" fmla="+- 0 1905 1845"/>
                <a:gd name="T21" fmla="*/ T20 w 120"/>
                <a:gd name="T22" fmla="+- 0 157 157"/>
                <a:gd name="T23" fmla="*/ 157 h 768"/>
                <a:gd name="T24" fmla="+- 0 1845 1845"/>
                <a:gd name="T25" fmla="*/ T24 w 120"/>
                <a:gd name="T26" fmla="+- 0 277 157"/>
                <a:gd name="T27" fmla="*/ 277 h 768"/>
                <a:gd name="T28" fmla="+- 0 1885 1845"/>
                <a:gd name="T29" fmla="*/ T28 w 120"/>
                <a:gd name="T30" fmla="+- 0 277 157"/>
                <a:gd name="T31" fmla="*/ 277 h 768"/>
                <a:gd name="T32" fmla="+- 0 1885 1845"/>
                <a:gd name="T33" fmla="*/ T32 w 120"/>
                <a:gd name="T34" fmla="+- 0 257 157"/>
                <a:gd name="T35" fmla="*/ 257 h 768"/>
                <a:gd name="T36" fmla="+- 0 1955 1845"/>
                <a:gd name="T37" fmla="*/ T36 w 120"/>
                <a:gd name="T38" fmla="+- 0 257 157"/>
                <a:gd name="T39" fmla="*/ 257 h 768"/>
                <a:gd name="T40" fmla="+- 0 1905 1845"/>
                <a:gd name="T41" fmla="*/ T40 w 120"/>
                <a:gd name="T42" fmla="+- 0 157 157"/>
                <a:gd name="T43" fmla="*/ 157 h 768"/>
                <a:gd name="T44" fmla="+- 0 1955 1845"/>
                <a:gd name="T45" fmla="*/ T44 w 120"/>
                <a:gd name="T46" fmla="+- 0 257 157"/>
                <a:gd name="T47" fmla="*/ 257 h 768"/>
                <a:gd name="T48" fmla="+- 0 1925 1845"/>
                <a:gd name="T49" fmla="*/ T48 w 120"/>
                <a:gd name="T50" fmla="+- 0 257 157"/>
                <a:gd name="T51" fmla="*/ 257 h 768"/>
                <a:gd name="T52" fmla="+- 0 1925 1845"/>
                <a:gd name="T53" fmla="*/ T52 w 120"/>
                <a:gd name="T54" fmla="+- 0 277 157"/>
                <a:gd name="T55" fmla="*/ 277 h 768"/>
                <a:gd name="T56" fmla="+- 0 1965 1845"/>
                <a:gd name="T57" fmla="*/ T56 w 120"/>
                <a:gd name="T58" fmla="+- 0 277 157"/>
                <a:gd name="T59" fmla="*/ 277 h 768"/>
                <a:gd name="T60" fmla="+- 0 1955 1845"/>
                <a:gd name="T61" fmla="*/ T60 w 120"/>
                <a:gd name="T62" fmla="+- 0 257 157"/>
                <a:gd name="T63" fmla="*/ 257 h 76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768">
                  <a:moveTo>
                    <a:pt x="80" y="100"/>
                  </a:moveTo>
                  <a:lnTo>
                    <a:pt x="40" y="100"/>
                  </a:lnTo>
                  <a:lnTo>
                    <a:pt x="40" y="768"/>
                  </a:lnTo>
                  <a:lnTo>
                    <a:pt x="80" y="768"/>
                  </a:lnTo>
                  <a:lnTo>
                    <a:pt x="80" y="100"/>
                  </a:lnTo>
                  <a:close/>
                  <a:moveTo>
                    <a:pt x="60" y="0"/>
                  </a:moveTo>
                  <a:lnTo>
                    <a:pt x="0" y="120"/>
                  </a:lnTo>
                  <a:lnTo>
                    <a:pt x="40" y="120"/>
                  </a:lnTo>
                  <a:lnTo>
                    <a:pt x="40" y="100"/>
                  </a:lnTo>
                  <a:lnTo>
                    <a:pt x="110" y="100"/>
                  </a:lnTo>
                  <a:lnTo>
                    <a:pt x="60" y="0"/>
                  </a:lnTo>
                  <a:close/>
                  <a:moveTo>
                    <a:pt x="110" y="100"/>
                  </a:moveTo>
                  <a:lnTo>
                    <a:pt x="80" y="100"/>
                  </a:lnTo>
                  <a:lnTo>
                    <a:pt x="80" y="120"/>
                  </a:lnTo>
                  <a:lnTo>
                    <a:pt x="120" y="120"/>
                  </a:lnTo>
                  <a:lnTo>
                    <a:pt x="11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16" name="Picture 45">
              <a:extLst>
                <a:ext uri="{FF2B5EF4-FFF2-40B4-BE49-F238E27FC236}">
                  <a16:creationId xmlns:a16="http://schemas.microsoft.com/office/drawing/2014/main" xmlns="" id="{FD4BB5D0-63DB-4B1D-BF80-900AD9C128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 y="446"/>
              <a:ext cx="734" cy="3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4">
              <a:extLst>
                <a:ext uri="{FF2B5EF4-FFF2-40B4-BE49-F238E27FC236}">
                  <a16:creationId xmlns:a16="http://schemas.microsoft.com/office/drawing/2014/main" xmlns="" id="{2B268251-376F-42A5-83CB-0A8F79CAE7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2" y="693"/>
              <a:ext cx="729" cy="2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3">
              <a:extLst>
                <a:ext uri="{FF2B5EF4-FFF2-40B4-BE49-F238E27FC236}">
                  <a16:creationId xmlns:a16="http://schemas.microsoft.com/office/drawing/2014/main" xmlns="" id="{112625B5-8F4F-4FFF-B521-911DCFC6A3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25" y="446"/>
              <a:ext cx="1067" cy="37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2">
              <a:extLst>
                <a:ext uri="{FF2B5EF4-FFF2-40B4-BE49-F238E27FC236}">
                  <a16:creationId xmlns:a16="http://schemas.microsoft.com/office/drawing/2014/main" xmlns="" id="{81B4D9E6-F7C4-4F97-B83E-BDFFD3299E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9" y="693"/>
              <a:ext cx="940" cy="401"/>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41">
              <a:extLst>
                <a:ext uri="{FF2B5EF4-FFF2-40B4-BE49-F238E27FC236}">
                  <a16:creationId xmlns:a16="http://schemas.microsoft.com/office/drawing/2014/main" xmlns="" id="{FC1CE960-906D-4761-971E-0AE3805D73EF}"/>
                </a:ext>
              </a:extLst>
            </p:cNvPr>
            <p:cNvSpPr txBox="1">
              <a:spLocks noChangeArrowheads="1"/>
            </p:cNvSpPr>
            <p:nvPr/>
          </p:nvSpPr>
          <p:spPr bwMode="auto">
            <a:xfrm>
              <a:off x="3367" y="467"/>
              <a:ext cx="445"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Input</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 Box 40">
              <a:extLst>
                <a:ext uri="{FF2B5EF4-FFF2-40B4-BE49-F238E27FC236}">
                  <a16:creationId xmlns:a16="http://schemas.microsoft.com/office/drawing/2014/main" xmlns="" id="{EBC67C81-FA94-49E4-835A-3A8A37C47FDB}"/>
                </a:ext>
              </a:extLst>
            </p:cNvPr>
            <p:cNvSpPr txBox="1">
              <a:spLocks noChangeArrowheads="1"/>
            </p:cNvSpPr>
            <p:nvPr/>
          </p:nvSpPr>
          <p:spPr bwMode="auto">
            <a:xfrm>
              <a:off x="4653" y="467"/>
              <a:ext cx="774"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Predicted</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Results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190171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xmlns="" id="{45D37F4E-DDB4-456B-97E0-9937730A03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F10977E-75E1-43CD-965D-74855ADE65BA}"/>
              </a:ext>
            </a:extLst>
          </p:cNvPr>
          <p:cNvSpPr>
            <a:spLocks noGrp="1"/>
          </p:cNvSpPr>
          <p:nvPr>
            <p:ph type="title"/>
          </p:nvPr>
        </p:nvSpPr>
        <p:spPr>
          <a:xfrm>
            <a:off x="572493" y="709256"/>
            <a:ext cx="11018520" cy="1434415"/>
          </a:xfrm>
        </p:spPr>
        <p:txBody>
          <a:bodyPr anchor="b">
            <a:normAutofit/>
          </a:bodyPr>
          <a:lstStyle/>
          <a:p>
            <a:pPr algn="ctr"/>
            <a:r>
              <a:rPr lang="en-US" sz="4200" dirty="0">
                <a:effectLst/>
                <a:latin typeface="Times New Roman" panose="02020603050405020304" pitchFamily="18" charset="0"/>
                <a:ea typeface="Times New Roman" panose="02020603050405020304" pitchFamily="18" charset="0"/>
              </a:rPr>
              <a:t>(</a:t>
            </a:r>
            <a:r>
              <a:rPr lang="en-US" sz="4200" dirty="0" smtClean="0">
                <a:effectLst/>
                <a:latin typeface="Times New Roman" panose="02020603050405020304" pitchFamily="18" charset="0"/>
                <a:ea typeface="Times New Roman" panose="02020603050405020304" pitchFamily="18" charset="0"/>
              </a:rPr>
              <a:t>II) </a:t>
            </a:r>
            <a:r>
              <a:rPr lang="en-US" sz="4200" dirty="0">
                <a:effectLst/>
                <a:latin typeface="Times New Roman" panose="02020603050405020304" pitchFamily="18" charset="0"/>
                <a:ea typeface="Times New Roman" panose="02020603050405020304" pitchFamily="18" charset="0"/>
              </a:rPr>
              <a:t>Technology Stack</a:t>
            </a:r>
            <a:r>
              <a:rPr lang="en-IN" sz="4200" dirty="0">
                <a:effectLst/>
                <a:latin typeface="Times New Roman" panose="02020603050405020304" pitchFamily="18" charset="0"/>
                <a:ea typeface="Times New Roman" panose="02020603050405020304" pitchFamily="18" charset="0"/>
              </a:rPr>
              <a:t/>
            </a:r>
            <a:br>
              <a:rPr lang="en-IN" sz="4200" dirty="0">
                <a:effectLst/>
                <a:latin typeface="Times New Roman" panose="02020603050405020304" pitchFamily="18" charset="0"/>
                <a:ea typeface="Times New Roman" panose="02020603050405020304" pitchFamily="18" charset="0"/>
              </a:rPr>
            </a:br>
            <a:endParaRPr lang="en-IN" sz="4200" dirty="0"/>
          </a:p>
        </p:txBody>
      </p:sp>
      <p:sp>
        <p:nvSpPr>
          <p:cNvPr id="137" name="sketchy line">
            <a:extLst>
              <a:ext uri="{FF2B5EF4-FFF2-40B4-BE49-F238E27FC236}">
                <a16:creationId xmlns:a16="http://schemas.microsoft.com/office/drawing/2014/main" xmlns="" id="{B2DD41CD-8F47-4F56-AD12-4E2FF76969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xmln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933633D7-FD58-4A52-A550-9359420D4C7C}"/>
              </a:ext>
            </a:extLst>
          </p:cNvPr>
          <p:cNvSpPr>
            <a:spLocks noGrp="1"/>
          </p:cNvSpPr>
          <p:nvPr>
            <p:ph idx="1"/>
          </p:nvPr>
        </p:nvSpPr>
        <p:spPr>
          <a:xfrm>
            <a:off x="572493" y="2071316"/>
            <a:ext cx="6713552" cy="4119172"/>
          </a:xfrm>
        </p:spPr>
        <p:txBody>
          <a:bodyPr anchor="t">
            <a:normAutofit/>
          </a:bodyPr>
          <a:lstStyle/>
          <a:p>
            <a:pPr marL="231775">
              <a:spcBef>
                <a:spcPts val="1215"/>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Mongo DB</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marR="237490">
              <a:spcBef>
                <a:spcPts val="225"/>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Allows us to save cross-platform, document-oriented data. It uses JSON-like documents with schema, making it easier to send data to AI model.</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a:spcBef>
                <a:spcPts val="970"/>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FAST API</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marR="95885">
              <a:spcBef>
                <a:spcPts val="220"/>
              </a:spcBef>
              <a:spcAft>
                <a:spcPts val="0"/>
              </a:spcAft>
            </a:pPr>
            <a:r>
              <a:rPr lang="en-US" sz="1500" dirty="0" err="1">
                <a:effectLst/>
                <a:latin typeface="Times New Roman" panose="02020603050405020304" pitchFamily="18" charset="0"/>
                <a:ea typeface="Times New Roman" panose="02020603050405020304" pitchFamily="18" charset="0"/>
                <a:cs typeface="Times New Roman" panose="02020603050405020304" pitchFamily="18" charset="0"/>
              </a:rPr>
              <a:t>FastAPI</a:t>
            </a: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 is a modern, fast (high-performance), web framework for building APIs with Python 3.6+ based on standard Python type hints. It Increase the speed to develop features by about 200% to 300%, minimizes code duplication and reduces chances of development of bugs by 40%.</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a:spcBef>
                <a:spcPts val="1010"/>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React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marR="334645">
              <a:spcBef>
                <a:spcPts val="220"/>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React is an open-source, front end, JavaScript library for building user interfaces or UI components. React can be used as a base in the development of single-page or mobile applications. It allows us to create our dynamic website and test our UI using JEST.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a:spcBef>
                <a:spcPts val="955"/>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Node.js</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31775" marR="98425">
              <a:spcBef>
                <a:spcPts val="220"/>
              </a:spcBef>
              <a:spcAft>
                <a:spcPts val="0"/>
              </a:spcAft>
            </a:pPr>
            <a:r>
              <a:rPr lang="en-US" sz="1500" dirty="0">
                <a:effectLst/>
                <a:latin typeface="Times New Roman" panose="02020603050405020304" pitchFamily="18" charset="0"/>
                <a:ea typeface="Times New Roman" panose="02020603050405020304" pitchFamily="18" charset="0"/>
                <a:cs typeface="Times New Roman" panose="02020603050405020304" pitchFamily="18" charset="0"/>
              </a:rPr>
              <a:t>Node.js is an open-source, cross-platform, JavaScript runtime environment that executes JavaScript code outside of a browser. It will be used for exchanging user data with UI.</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500" dirty="0"/>
          </a:p>
        </p:txBody>
      </p:sp>
      <p:pic>
        <p:nvPicPr>
          <p:cNvPr id="10242" name="Picture 2" descr="React (JavaScript library) - Wikipedia">
            <a:extLst>
              <a:ext uri="{FF2B5EF4-FFF2-40B4-BE49-F238E27FC236}">
                <a16:creationId xmlns:a16="http://schemas.microsoft.com/office/drawing/2014/main" xmlns="" id="{6DCD2D50-7019-4547-A98B-F220643670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94" r="15939"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63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person wearing a red hat&#10;&#10;Description automatically generated with medium confidence">
            <a:extLst>
              <a:ext uri="{FF2B5EF4-FFF2-40B4-BE49-F238E27FC236}">
                <a16:creationId xmlns:a16="http://schemas.microsoft.com/office/drawing/2014/main" xmlns="" id="{04AA77CA-CE59-49E9-BC01-42FE7BC3023B}"/>
              </a:ext>
            </a:extLst>
          </p:cNvPr>
          <p:cNvPicPr>
            <a:picLocks noGrp="1" noChangeAspect="1"/>
          </p:cNvPicPr>
          <p:nvPr>
            <p:ph type="pic" sz="quarter" idx="21"/>
          </p:nvPr>
        </p:nvPicPr>
        <p:blipFill rotWithShape="1">
          <a:blip r:embed="rId2" cstate="print">
            <a:extLst>
              <a:ext uri="{28A0092B-C50C-407E-A947-70E740481C1C}">
                <a14:useLocalDpi xmlns:a14="http://schemas.microsoft.com/office/drawing/2010/main" val="0"/>
              </a:ext>
            </a:extLst>
          </a:blip>
          <a:srcRect t="7377" b="24993"/>
          <a:stretch/>
        </p:blipFill>
        <p:spPr>
          <a:xfrm>
            <a:off x="4712340" y="371475"/>
            <a:ext cx="2880000" cy="2506209"/>
          </a:xfrm>
          <a:prstGeom prst="rect">
            <a:avLst/>
          </a:prstGeom>
          <a:ln>
            <a:noFill/>
          </a:ln>
          <a:effectLst>
            <a:outerShdw blurRad="190500" algn="tl" rotWithShape="0">
              <a:srgbClr val="000000">
                <a:alpha val="70000"/>
              </a:srgbClr>
            </a:outerShdw>
          </a:effectLst>
        </p:spPr>
      </p:pic>
      <p:pic>
        <p:nvPicPr>
          <p:cNvPr id="5" name="Picture Placeholder 4" descr="A person wearing glasses&#10;&#10;Description automatically generated with low confidence">
            <a:extLst>
              <a:ext uri="{FF2B5EF4-FFF2-40B4-BE49-F238E27FC236}">
                <a16:creationId xmlns:a16="http://schemas.microsoft.com/office/drawing/2014/main" xmlns="" id="{43A0B37E-583E-4462-8FCA-11C5048C47FA}"/>
              </a:ext>
            </a:extLst>
          </p:cNvPr>
          <p:cNvPicPr>
            <a:picLocks noGrp="1" noChangeAspect="1"/>
          </p:cNvPicPr>
          <p:nvPr>
            <p:ph type="pic" sz="quarter" idx="27"/>
          </p:nvPr>
        </p:nvPicPr>
        <p:blipFill>
          <a:blip r:embed="rId3" cstate="print">
            <a:extLst>
              <a:ext uri="{28A0092B-C50C-407E-A947-70E740481C1C}">
                <a14:useLocalDpi xmlns:a14="http://schemas.microsoft.com/office/drawing/2010/main" val="0"/>
              </a:ext>
            </a:extLst>
          </a:blip>
          <a:srcRect t="18763" b="18763"/>
          <a:stretch>
            <a:fillRect/>
          </a:stretch>
        </p:blipFill>
        <p:spPr>
          <a:xfrm>
            <a:off x="4678613" y="3429000"/>
            <a:ext cx="2947453" cy="2451998"/>
          </a:xfrm>
          <a:prstGeom prst="rect">
            <a:avLst/>
          </a:prstGeom>
          <a:ln>
            <a:noFill/>
          </a:ln>
          <a:effectLst>
            <a:outerShdw blurRad="190500" algn="tl" rotWithShape="0">
              <a:srgbClr val="000000">
                <a:alpha val="70000"/>
              </a:srgbClr>
            </a:outerShdw>
          </a:effectLst>
        </p:spPr>
      </p:pic>
      <p:pic>
        <p:nvPicPr>
          <p:cNvPr id="26" name="Picture Placeholder 25" descr="A person wearing a suit and tie&#10;&#10;Description automatically generated with medium confidence">
            <a:extLst>
              <a:ext uri="{FF2B5EF4-FFF2-40B4-BE49-F238E27FC236}">
                <a16:creationId xmlns:a16="http://schemas.microsoft.com/office/drawing/2014/main" xmlns="" id="{9DD981B1-62B0-49C9-BCAE-3998D545AA99}"/>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23" t="12808" r="23" b="20709"/>
          <a:stretch/>
        </p:blipFill>
        <p:spPr>
          <a:xfrm>
            <a:off x="1160463" y="371475"/>
            <a:ext cx="2880000" cy="2506209"/>
          </a:xfrm>
          <a:prstGeom prst="rect">
            <a:avLst/>
          </a:prstGeom>
          <a:ln>
            <a:noFill/>
          </a:ln>
          <a:effectLst>
            <a:outerShdw blurRad="190500" algn="tl" rotWithShape="0">
              <a:srgbClr val="000000">
                <a:alpha val="70000"/>
              </a:srgbClr>
            </a:outerShdw>
          </a:effectLst>
        </p:spPr>
      </p:pic>
      <p:pic>
        <p:nvPicPr>
          <p:cNvPr id="34" name="Picture Placeholder 33" descr="A picture containing wall, person, person&#10;&#10;Description automatically generated">
            <a:extLst>
              <a:ext uri="{FF2B5EF4-FFF2-40B4-BE49-F238E27FC236}">
                <a16:creationId xmlns:a16="http://schemas.microsoft.com/office/drawing/2014/main" xmlns="" id="{34EFC89B-A414-4EAB-81A2-FE4258EF323F}"/>
              </a:ext>
            </a:extLst>
          </p:cNvPr>
          <p:cNvPicPr>
            <a:picLocks noGrp="1" noChangeAspect="1"/>
          </p:cNvPicPr>
          <p:nvPr>
            <p:ph type="pic" sz="quarter" idx="14"/>
          </p:nvPr>
        </p:nvPicPr>
        <p:blipFill rotWithShape="1">
          <a:blip r:embed="rId5" cstate="print">
            <a:extLst>
              <a:ext uri="{28A0092B-C50C-407E-A947-70E740481C1C}">
                <a14:useLocalDpi xmlns:a14="http://schemas.microsoft.com/office/drawing/2010/main" val="0"/>
              </a:ext>
            </a:extLst>
          </a:blip>
          <a:srcRect l="-425" t="4369" r="425" b="32947"/>
          <a:stretch/>
        </p:blipFill>
        <p:spPr>
          <a:xfrm>
            <a:off x="8264217" y="371474"/>
            <a:ext cx="2880000" cy="2506210"/>
          </a:xfrm>
          <a:prstGeom prst="rect">
            <a:avLst/>
          </a:prstGeom>
          <a:ln>
            <a:noFill/>
          </a:ln>
          <a:effectLst>
            <a:outerShdw blurRad="190500" algn="tl" rotWithShape="0">
              <a:srgbClr val="000000">
                <a:alpha val="70000"/>
              </a:srgbClr>
            </a:outerShdw>
          </a:effectLst>
        </p:spPr>
      </p:pic>
      <p:pic>
        <p:nvPicPr>
          <p:cNvPr id="36" name="Picture Placeholder 35" descr="A person wearing glasses&#10;&#10;Description automatically generated with medium confidence">
            <a:extLst>
              <a:ext uri="{FF2B5EF4-FFF2-40B4-BE49-F238E27FC236}">
                <a16:creationId xmlns:a16="http://schemas.microsoft.com/office/drawing/2014/main" xmlns="" id="{5BE405E0-4B55-4CC4-933F-E2C5F85EF5CD}"/>
              </a:ext>
            </a:extLst>
          </p:cNvPr>
          <p:cNvPicPr>
            <a:picLocks noGrp="1" noChangeAspect="1"/>
          </p:cNvPicPr>
          <p:nvPr>
            <p:ph type="pic" sz="quarter" idx="22"/>
          </p:nvPr>
        </p:nvPicPr>
        <p:blipFill rotWithShape="1">
          <a:blip r:embed="rId6">
            <a:extLst>
              <a:ext uri="{28A0092B-C50C-407E-A947-70E740481C1C}">
                <a14:useLocalDpi xmlns:a14="http://schemas.microsoft.com/office/drawing/2010/main" val="0"/>
              </a:ext>
            </a:extLst>
          </a:blip>
          <a:srcRect l="709" t="6647" r="-709" b="28605"/>
          <a:stretch/>
        </p:blipFill>
        <p:spPr>
          <a:xfrm>
            <a:off x="1160462" y="3414713"/>
            <a:ext cx="2983871" cy="2484000"/>
          </a:xfrm>
        </p:spPr>
      </p:pic>
      <p:sp>
        <p:nvSpPr>
          <p:cNvPr id="15" name="Text Placeholder 14">
            <a:extLst>
              <a:ext uri="{FF2B5EF4-FFF2-40B4-BE49-F238E27FC236}">
                <a16:creationId xmlns:a16="http://schemas.microsoft.com/office/drawing/2014/main" xmlns="" id="{BEE5A8C2-E3CE-4BEB-ABE1-858F5E324393}"/>
              </a:ext>
            </a:extLst>
          </p:cNvPr>
          <p:cNvSpPr>
            <a:spLocks noGrp="1"/>
          </p:cNvSpPr>
          <p:nvPr>
            <p:ph type="body" sz="quarter" idx="15"/>
          </p:nvPr>
        </p:nvSpPr>
        <p:spPr>
          <a:xfrm>
            <a:off x="1084233" y="2924316"/>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18BCE10105 - GURSIMAR SINGH BEDI</a:t>
            </a:r>
            <a:endParaRPr lang="en-IN" dirty="0"/>
          </a:p>
        </p:txBody>
      </p:sp>
      <p:sp>
        <p:nvSpPr>
          <p:cNvPr id="16" name="Text Placeholder 15">
            <a:extLst>
              <a:ext uri="{FF2B5EF4-FFF2-40B4-BE49-F238E27FC236}">
                <a16:creationId xmlns:a16="http://schemas.microsoft.com/office/drawing/2014/main" xmlns="" id="{AF956BD4-00C8-4E72-936E-948AE4777CD9}"/>
              </a:ext>
            </a:extLst>
          </p:cNvPr>
          <p:cNvSpPr>
            <a:spLocks noGrp="1"/>
          </p:cNvSpPr>
          <p:nvPr>
            <p:ph type="body" sz="quarter" idx="28"/>
          </p:nvPr>
        </p:nvSpPr>
        <p:spPr>
          <a:xfrm>
            <a:off x="4605314" y="2881145"/>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18BCE10125 - JASROOP SINGH</a:t>
            </a:r>
            <a:endParaRPr lang="en-IN" dirty="0"/>
          </a:p>
        </p:txBody>
      </p:sp>
      <p:sp>
        <p:nvSpPr>
          <p:cNvPr id="17" name="Text Placeholder 16">
            <a:extLst>
              <a:ext uri="{FF2B5EF4-FFF2-40B4-BE49-F238E27FC236}">
                <a16:creationId xmlns:a16="http://schemas.microsoft.com/office/drawing/2014/main" xmlns="" id="{7BD23B4E-FCC9-431F-9625-706F093644E5}"/>
              </a:ext>
            </a:extLst>
          </p:cNvPr>
          <p:cNvSpPr>
            <a:spLocks noGrp="1"/>
          </p:cNvSpPr>
          <p:nvPr>
            <p:ph type="body" sz="quarter" idx="29"/>
          </p:nvPr>
        </p:nvSpPr>
        <p:spPr>
          <a:xfrm>
            <a:off x="8126395" y="2881145"/>
            <a:ext cx="3032458" cy="342058"/>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18BCE10178 – NISHTHA BHATIJA</a:t>
            </a:r>
          </a:p>
        </p:txBody>
      </p:sp>
      <p:sp>
        <p:nvSpPr>
          <p:cNvPr id="18" name="Text Placeholder 17">
            <a:extLst>
              <a:ext uri="{FF2B5EF4-FFF2-40B4-BE49-F238E27FC236}">
                <a16:creationId xmlns:a16="http://schemas.microsoft.com/office/drawing/2014/main" xmlns="" id="{9759691A-20A6-4C9C-99DF-EB3ED3DF3414}"/>
              </a:ext>
            </a:extLst>
          </p:cNvPr>
          <p:cNvSpPr>
            <a:spLocks noGrp="1"/>
          </p:cNvSpPr>
          <p:nvPr>
            <p:ph type="body" sz="quarter" idx="30"/>
          </p:nvPr>
        </p:nvSpPr>
        <p:spPr>
          <a:xfrm>
            <a:off x="1084233" y="5880998"/>
            <a:ext cx="3032458" cy="342058"/>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18BCE10179 – NIVESH AHUJA</a:t>
            </a:r>
          </a:p>
        </p:txBody>
      </p:sp>
      <p:sp>
        <p:nvSpPr>
          <p:cNvPr id="19" name="Text Placeholder 18">
            <a:extLst>
              <a:ext uri="{FF2B5EF4-FFF2-40B4-BE49-F238E27FC236}">
                <a16:creationId xmlns:a16="http://schemas.microsoft.com/office/drawing/2014/main" xmlns="" id="{978D2F94-9BA6-48C2-A16D-7065252CFF0B}"/>
              </a:ext>
            </a:extLst>
          </p:cNvPr>
          <p:cNvSpPr>
            <a:spLocks noGrp="1"/>
          </p:cNvSpPr>
          <p:nvPr>
            <p:ph type="body" sz="quarter" idx="31"/>
          </p:nvPr>
        </p:nvSpPr>
        <p:spPr>
          <a:xfrm>
            <a:off x="4559882" y="5880998"/>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18BCE10314  - PRATYUSH SETHI </a:t>
            </a:r>
            <a:endParaRPr lang="en-IN" dirty="0"/>
          </a:p>
        </p:txBody>
      </p:sp>
      <p:sp>
        <p:nvSpPr>
          <p:cNvPr id="20" name="Text Placeholder 19">
            <a:extLst>
              <a:ext uri="{FF2B5EF4-FFF2-40B4-BE49-F238E27FC236}">
                <a16:creationId xmlns:a16="http://schemas.microsoft.com/office/drawing/2014/main" xmlns="" id="{1B2CE3E4-F759-44DB-9A42-3FA35A1ACF83}"/>
              </a:ext>
            </a:extLst>
          </p:cNvPr>
          <p:cNvSpPr>
            <a:spLocks noGrp="1"/>
          </p:cNvSpPr>
          <p:nvPr>
            <p:ph type="body" sz="quarter" idx="32"/>
          </p:nvPr>
        </p:nvSpPr>
        <p:spPr>
          <a:xfrm>
            <a:off x="8187988" y="5880998"/>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18BCE10318  - SNEHAL KAMAL</a:t>
            </a:r>
            <a:endParaRPr lang="en-IN" dirty="0"/>
          </a:p>
        </p:txBody>
      </p:sp>
      <p:pic>
        <p:nvPicPr>
          <p:cNvPr id="9" name="Picture Placeholder 8" descr="A person smiling for the camera&#10;&#10;Description automatically generated with low confidence">
            <a:extLst>
              <a:ext uri="{FF2B5EF4-FFF2-40B4-BE49-F238E27FC236}">
                <a16:creationId xmlns:a16="http://schemas.microsoft.com/office/drawing/2014/main" xmlns="" id="{612CB773-CB03-458E-A761-9697812650AD}"/>
              </a:ext>
            </a:extLst>
          </p:cNvPr>
          <p:cNvPicPr>
            <a:picLocks noGrp="1" noChangeAspect="1"/>
          </p:cNvPicPr>
          <p:nvPr>
            <p:ph type="pic" sz="quarter" idx="23"/>
          </p:nvPr>
        </p:nvPicPr>
        <p:blipFill rotWithShape="1">
          <a:blip r:embed="rId7">
            <a:extLst>
              <a:ext uri="{28A0092B-C50C-407E-A947-70E740481C1C}">
                <a14:useLocalDpi xmlns:a14="http://schemas.microsoft.com/office/drawing/2010/main" val="0"/>
              </a:ext>
            </a:extLst>
          </a:blip>
          <a:srcRect l="377" t="4690" r="-377" b="52353"/>
          <a:stretch/>
        </p:blipFill>
        <p:spPr>
          <a:xfrm>
            <a:off x="8264217" y="3414713"/>
            <a:ext cx="2776683" cy="2451998"/>
          </a:xfrm>
        </p:spPr>
      </p:pic>
    </p:spTree>
    <p:extLst>
      <p:ext uri="{BB962C8B-B14F-4D97-AF65-F5344CB8AC3E}">
        <p14:creationId xmlns:p14="http://schemas.microsoft.com/office/powerpoint/2010/main" val="489442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4CA1D-8A1B-423F-9F47-78F226774793}"/>
              </a:ext>
            </a:extLst>
          </p:cNvPr>
          <p:cNvSpPr>
            <a:spLocks noGrp="1"/>
          </p:cNvSpPr>
          <p:nvPr>
            <p:ph type="title"/>
          </p:nvPr>
        </p:nvSpPr>
        <p:spPr>
          <a:xfrm>
            <a:off x="6622295" y="893325"/>
            <a:ext cx="4953934" cy="1211921"/>
          </a:xfrm>
        </p:spPr>
        <p:txBody>
          <a:bodyPr vert="horz" lIns="91440" tIns="45720" rIns="91440" bIns="45720" rtlCol="0">
            <a:normAutofit/>
          </a:bodyPr>
          <a:lstStyle/>
          <a:p>
            <a:pPr algn="ctr"/>
            <a:r>
              <a:rPr lang="en-US" sz="4000" kern="1200" dirty="0">
                <a:effectLst/>
                <a:latin typeface="Times New Roman" panose="02020603050405020304" pitchFamily="18" charset="0"/>
                <a:cs typeface="Times New Roman" panose="02020603050405020304" pitchFamily="18" charset="0"/>
              </a:rPr>
              <a:t>(</a:t>
            </a:r>
            <a:r>
              <a:rPr lang="en-US" sz="4000" kern="1200" dirty="0" smtClean="0">
                <a:effectLst/>
                <a:latin typeface="Times New Roman" panose="02020603050405020304" pitchFamily="18" charset="0"/>
                <a:cs typeface="Times New Roman" panose="02020603050405020304" pitchFamily="18" charset="0"/>
              </a:rPr>
              <a:t>III) </a:t>
            </a:r>
            <a:r>
              <a:rPr lang="en-US" sz="4000" dirty="0" smtClean="0">
                <a:latin typeface="Times New Roman" panose="02020603050405020304" pitchFamily="18" charset="0"/>
                <a:cs typeface="Times New Roman" panose="02020603050405020304" pitchFamily="18" charset="0"/>
              </a:rPr>
              <a:t>Key </a:t>
            </a:r>
            <a:r>
              <a:rPr lang="en-US" sz="4000" kern="1200" dirty="0" smtClean="0">
                <a:effectLst/>
                <a:latin typeface="Times New Roman" panose="02020603050405020304" pitchFamily="18" charset="0"/>
                <a:cs typeface="Times New Roman" panose="02020603050405020304" pitchFamily="18" charset="0"/>
              </a:rPr>
              <a:t>Components</a:t>
            </a:r>
            <a:r>
              <a:rPr lang="en-US" sz="4000" kern="1200" dirty="0">
                <a:effectLst/>
                <a:latin typeface="Times New Roman" panose="02020603050405020304" pitchFamily="18" charset="0"/>
                <a:cs typeface="Times New Roman" panose="02020603050405020304" pitchFamily="18" charset="0"/>
              </a:rPr>
              <a:t/>
            </a:r>
            <a:br>
              <a:rPr lang="en-US" sz="4000" kern="1200" dirty="0">
                <a:effectLst/>
                <a:latin typeface="Times New Roman" panose="02020603050405020304" pitchFamily="18" charset="0"/>
                <a:cs typeface="Times New Roman" panose="02020603050405020304" pitchFamily="18" charset="0"/>
              </a:rPr>
            </a:br>
            <a:endParaRPr lang="en-US" sz="4000" kern="1200" dirty="0">
              <a:latin typeface="Times New Roman" panose="02020603050405020304" pitchFamily="18" charset="0"/>
              <a:cs typeface="Times New Roman" panose="02020603050405020304" pitchFamily="18" charset="0"/>
            </a:endParaRPr>
          </a:p>
        </p:txBody>
      </p:sp>
      <p:sp>
        <p:nvSpPr>
          <p:cNvPr id="48" name="Rectangle 43">
            <a:extLst>
              <a:ext uri="{FF2B5EF4-FFF2-40B4-BE49-F238E27FC236}">
                <a16:creationId xmlns:a16="http://schemas.microsoft.com/office/drawing/2014/main" xmlns="" id="{787900AF-3ED0-4C02-A309-3984EBBD20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096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ounded Rectangle 20">
            <a:extLst>
              <a:ext uri="{FF2B5EF4-FFF2-40B4-BE49-F238E27FC236}">
                <a16:creationId xmlns:a16="http://schemas.microsoft.com/office/drawing/2014/main" xmlns="" id="{8DEDEE5C-3126-4336-A7D4-9277AF5A04B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3138" y="559407"/>
            <a:ext cx="5109725"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image32.png">
            <a:extLst>
              <a:ext uri="{FF2B5EF4-FFF2-40B4-BE49-F238E27FC236}">
                <a16:creationId xmlns:a16="http://schemas.microsoft.com/office/drawing/2014/main" xmlns="" id="{C52AF760-179A-4D16-B66F-8F2FF553819F}"/>
              </a:ext>
            </a:extLst>
          </p:cNvPr>
          <p:cNvPicPr/>
          <p:nvPr/>
        </p:nvPicPr>
        <p:blipFill>
          <a:blip r:embed="rId2" cstate="print"/>
          <a:stretch>
            <a:fillRect/>
          </a:stretch>
        </p:blipFill>
        <p:spPr>
          <a:xfrm>
            <a:off x="765802" y="2584586"/>
            <a:ext cx="4564396" cy="1688826"/>
          </a:xfrm>
          <a:prstGeom prst="rect">
            <a:avLst/>
          </a:prstGeom>
          <a:effectLst/>
        </p:spPr>
      </p:pic>
      <p:sp>
        <p:nvSpPr>
          <p:cNvPr id="3" name="Content Placeholder 2">
            <a:extLst>
              <a:ext uri="{FF2B5EF4-FFF2-40B4-BE49-F238E27FC236}">
                <a16:creationId xmlns:a16="http://schemas.microsoft.com/office/drawing/2014/main" xmlns="" id="{651903E8-9161-4ABD-8143-114501E2EF3F}"/>
              </a:ext>
            </a:extLst>
          </p:cNvPr>
          <p:cNvSpPr>
            <a:spLocks noGrp="1"/>
          </p:cNvSpPr>
          <p:nvPr>
            <p:ph idx="1"/>
          </p:nvPr>
        </p:nvSpPr>
        <p:spPr>
          <a:xfrm>
            <a:off x="6622295" y="2438401"/>
            <a:ext cx="4953932" cy="3779520"/>
          </a:xfrm>
        </p:spPr>
        <p:txBody>
          <a:bodyPr vert="horz" lIns="91440" tIns="45720" rIns="91440" bIns="45720" rtlCol="0">
            <a:normAutofit/>
          </a:bodyPr>
          <a:lstStyle/>
          <a:p>
            <a:pPr marL="342900" lvl="0" indent="-342900">
              <a:spcBef>
                <a:spcPts val="220"/>
              </a:spcBef>
              <a:buSzPts val="1300"/>
              <a:buFont typeface="Carlito"/>
              <a:buAutoNum type="arabicPeriod"/>
              <a:tabLst>
                <a:tab pos="422910" algn="l"/>
              </a:tabLst>
            </a:pPr>
            <a:r>
              <a:rPr lang="en-US" sz="2000" kern="1200" dirty="0">
                <a:latin typeface="Times New Roman" panose="02020603050405020304" pitchFamily="18" charset="0"/>
                <a:cs typeface="Times New Roman" panose="02020603050405020304" pitchFamily="18" charset="0"/>
              </a:rPr>
              <a:t>The key components are :</a:t>
            </a:r>
            <a:r>
              <a:rPr lang="en-US" sz="2000" dirty="0">
                <a:effectLst/>
                <a:latin typeface="Times New Roman" panose="02020603050405020304" pitchFamily="18" charset="0"/>
                <a:ea typeface="Carlito"/>
                <a:cs typeface="Times New Roman" panose="02020603050405020304" pitchFamily="18" charset="0"/>
              </a:rPr>
              <a:t>Using EDA to allow users to understand their statistics without</a:t>
            </a:r>
            <a:r>
              <a:rPr lang="en-US" sz="2000" spc="-50" dirty="0">
                <a:effectLst/>
                <a:latin typeface="Times New Roman" panose="02020603050405020304" pitchFamily="18" charset="0"/>
                <a:ea typeface="Carlito"/>
                <a:cs typeface="Times New Roman" panose="02020603050405020304" pitchFamily="18" charset="0"/>
              </a:rPr>
              <a:t> </a:t>
            </a:r>
            <a:r>
              <a:rPr lang="en-US" sz="2000" dirty="0">
                <a:effectLst/>
                <a:latin typeface="Times New Roman" panose="02020603050405020304" pitchFamily="18" charset="0"/>
                <a:ea typeface="Carlito"/>
                <a:cs typeface="Times New Roman" panose="02020603050405020304" pitchFamily="18" charset="0"/>
              </a:rPr>
              <a:t>hassle</a:t>
            </a:r>
            <a:endParaRPr lang="en-IN" sz="2000" dirty="0">
              <a:effectLst/>
              <a:latin typeface="Times New Roman" panose="02020603050405020304" pitchFamily="18" charset="0"/>
              <a:ea typeface="Carlito"/>
              <a:cs typeface="Times New Roman" panose="02020603050405020304" pitchFamily="18" charset="0"/>
            </a:endParaRPr>
          </a:p>
          <a:p>
            <a:pPr marL="342900" lvl="0" indent="-342900">
              <a:buSzPts val="1300"/>
              <a:buFont typeface="Carlito"/>
              <a:buAutoNum type="arabicPeriod"/>
              <a:tabLst>
                <a:tab pos="422910" algn="l"/>
              </a:tabLst>
            </a:pPr>
            <a:r>
              <a:rPr lang="en-US" sz="2000" dirty="0">
                <a:effectLst/>
                <a:latin typeface="Times New Roman" panose="02020603050405020304" pitchFamily="18" charset="0"/>
                <a:ea typeface="Carlito"/>
                <a:cs typeface="Times New Roman" panose="02020603050405020304" pitchFamily="18" charset="0"/>
              </a:rPr>
              <a:t>Using restful API to transfer information</a:t>
            </a:r>
            <a:r>
              <a:rPr lang="en-US" sz="2000" spc="-20" dirty="0">
                <a:effectLst/>
                <a:latin typeface="Times New Roman" panose="02020603050405020304" pitchFamily="18" charset="0"/>
                <a:ea typeface="Carlito"/>
                <a:cs typeface="Times New Roman" panose="02020603050405020304" pitchFamily="18" charset="0"/>
              </a:rPr>
              <a:t> </a:t>
            </a:r>
            <a:r>
              <a:rPr lang="en-US" sz="2000" dirty="0">
                <a:effectLst/>
                <a:latin typeface="Times New Roman" panose="02020603050405020304" pitchFamily="18" charset="0"/>
                <a:ea typeface="Carlito"/>
                <a:cs typeface="Times New Roman" panose="02020603050405020304" pitchFamily="18" charset="0"/>
              </a:rPr>
              <a:t>quickly</a:t>
            </a:r>
            <a:endParaRPr lang="en-IN" sz="2000" dirty="0">
              <a:effectLst/>
              <a:latin typeface="Times New Roman" panose="02020603050405020304" pitchFamily="18" charset="0"/>
              <a:ea typeface="Carlito"/>
              <a:cs typeface="Times New Roman" panose="02020603050405020304" pitchFamily="18" charset="0"/>
            </a:endParaRPr>
          </a:p>
          <a:p>
            <a:pPr marL="342900" lvl="0" indent="-342900">
              <a:spcBef>
                <a:spcPts val="10"/>
              </a:spcBef>
              <a:buSzPts val="1300"/>
              <a:buFont typeface="Carlito"/>
              <a:buAutoNum type="arabicPeriod"/>
              <a:tabLst>
                <a:tab pos="422910" algn="l"/>
              </a:tabLst>
            </a:pPr>
            <a:r>
              <a:rPr lang="en-US" sz="2000" dirty="0">
                <a:effectLst/>
                <a:latin typeface="Times New Roman" panose="02020603050405020304" pitchFamily="18" charset="0"/>
                <a:ea typeface="Carlito"/>
                <a:cs typeface="Times New Roman" panose="02020603050405020304" pitchFamily="18" charset="0"/>
              </a:rPr>
              <a:t>Providing the accurate data with as little change required as</a:t>
            </a:r>
            <a:r>
              <a:rPr lang="en-US" sz="2000" spc="-60" dirty="0">
                <a:effectLst/>
                <a:latin typeface="Times New Roman" panose="02020603050405020304" pitchFamily="18" charset="0"/>
                <a:ea typeface="Carlito"/>
                <a:cs typeface="Times New Roman" panose="02020603050405020304" pitchFamily="18" charset="0"/>
              </a:rPr>
              <a:t> </a:t>
            </a:r>
            <a:r>
              <a:rPr lang="en-US" sz="2000" dirty="0">
                <a:effectLst/>
                <a:latin typeface="Times New Roman" panose="02020603050405020304" pitchFamily="18" charset="0"/>
                <a:ea typeface="Carlito"/>
                <a:cs typeface="Times New Roman" panose="02020603050405020304" pitchFamily="18" charset="0"/>
              </a:rPr>
              <a:t>possible.</a:t>
            </a:r>
            <a:endParaRPr lang="en-IN" sz="2000" dirty="0">
              <a:effectLst/>
              <a:latin typeface="Times New Roman" panose="02020603050405020304" pitchFamily="18" charset="0"/>
              <a:ea typeface="Carlito"/>
              <a:cs typeface="Times New Roman" panose="02020603050405020304" pitchFamily="18" charset="0"/>
            </a:endParaRPr>
          </a:p>
          <a:p>
            <a:pPr marL="342900" lvl="0" indent="-342900">
              <a:buSzPts val="1300"/>
              <a:buFont typeface="Carlito"/>
              <a:buAutoNum type="arabicPeriod"/>
              <a:tabLst>
                <a:tab pos="422910" algn="l"/>
              </a:tabLst>
            </a:pPr>
            <a:r>
              <a:rPr lang="en-US" sz="2000" dirty="0">
                <a:effectLst/>
                <a:latin typeface="Times New Roman" panose="02020603050405020304" pitchFamily="18" charset="0"/>
                <a:ea typeface="Carlito"/>
                <a:cs typeface="Times New Roman" panose="02020603050405020304" pitchFamily="18" charset="0"/>
              </a:rPr>
              <a:t>Providing complete information so that one can make the decision for</a:t>
            </a:r>
            <a:r>
              <a:rPr lang="en-US" sz="2000" spc="-85" dirty="0">
                <a:effectLst/>
                <a:latin typeface="Times New Roman" panose="02020603050405020304" pitchFamily="18" charset="0"/>
                <a:ea typeface="Carlito"/>
                <a:cs typeface="Times New Roman" panose="02020603050405020304" pitchFamily="18" charset="0"/>
              </a:rPr>
              <a:t> </a:t>
            </a:r>
            <a:r>
              <a:rPr lang="en-US" sz="2000" dirty="0">
                <a:effectLst/>
                <a:latin typeface="Times New Roman" panose="02020603050405020304" pitchFamily="18" charset="0"/>
                <a:ea typeface="Carlito"/>
                <a:cs typeface="Times New Roman" panose="02020603050405020304" pitchFamily="18" charset="0"/>
              </a:rPr>
              <a:t>themselves.</a:t>
            </a:r>
            <a:endParaRPr lang="en-IN" sz="2000" dirty="0">
              <a:effectLst/>
              <a:latin typeface="Times New Roman" panose="02020603050405020304" pitchFamily="18" charset="0"/>
              <a:ea typeface="Carlito"/>
              <a:cs typeface="Times New Roman" panose="02020603050405020304" pitchFamily="18" charset="0"/>
            </a:endParaRPr>
          </a:p>
          <a:p>
            <a:pPr marL="342900" lvl="0" indent="-342900">
              <a:buSzPts val="1300"/>
              <a:buFont typeface="Carlito"/>
              <a:buAutoNum type="arabicPeriod"/>
              <a:tabLst>
                <a:tab pos="422910" algn="l"/>
              </a:tabLst>
            </a:pPr>
            <a:r>
              <a:rPr lang="en-US" sz="2000" dirty="0">
                <a:effectLst/>
                <a:latin typeface="Times New Roman" panose="02020603050405020304" pitchFamily="18" charset="0"/>
                <a:ea typeface="Carlito"/>
                <a:cs typeface="Times New Roman" panose="02020603050405020304" pitchFamily="18" charset="0"/>
              </a:rPr>
              <a:t>Creating a simple UI which causes little load on</a:t>
            </a:r>
            <a:r>
              <a:rPr lang="en-US" sz="2000" spc="-30" dirty="0">
                <a:effectLst/>
                <a:latin typeface="Times New Roman" panose="02020603050405020304" pitchFamily="18" charset="0"/>
                <a:ea typeface="Carlito"/>
                <a:cs typeface="Times New Roman" panose="02020603050405020304" pitchFamily="18" charset="0"/>
              </a:rPr>
              <a:t> </a:t>
            </a:r>
            <a:r>
              <a:rPr lang="en-US" sz="2000" dirty="0">
                <a:effectLst/>
                <a:latin typeface="Times New Roman" panose="02020603050405020304" pitchFamily="18" charset="0"/>
                <a:ea typeface="Carlito"/>
                <a:cs typeface="Times New Roman" panose="02020603050405020304" pitchFamily="18" charset="0"/>
              </a:rPr>
              <a:t>memory</a:t>
            </a:r>
            <a:endParaRPr lang="en-IN" sz="2000" dirty="0">
              <a:effectLst/>
              <a:latin typeface="Times New Roman" panose="02020603050405020304" pitchFamily="18" charset="0"/>
              <a:ea typeface="Carlito"/>
              <a:cs typeface="Times New Roman" panose="02020603050405020304" pitchFamily="18" charset="0"/>
            </a:endParaRPr>
          </a:p>
          <a:p>
            <a:pPr marL="0" indent="0">
              <a:buNone/>
            </a:pPr>
            <a:endParaRPr lang="en-US" sz="2000" kern="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061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C8DFF3C0-9A47-4CF8-A908-C79EE032FA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FCC1D13-78C6-48C1-82CC-F2B2D0B83F16}"/>
              </a:ext>
            </a:extLst>
          </p:cNvPr>
          <p:cNvSpPr>
            <a:spLocks noGrp="1"/>
          </p:cNvSpPr>
          <p:nvPr>
            <p:ph type="title"/>
          </p:nvPr>
        </p:nvSpPr>
        <p:spPr>
          <a:xfrm>
            <a:off x="1252800" y="662399"/>
            <a:ext cx="6528336" cy="1149148"/>
          </a:xfrm>
        </p:spPr>
        <p:txBody>
          <a:bodyPr anchor="t">
            <a:normAutofit fontScale="90000"/>
          </a:bodyPr>
          <a:lstStyle/>
          <a:p>
            <a:r>
              <a:rPr lang="en-IN" sz="4000" dirty="0" smtClean="0">
                <a:latin typeface="Times New Roman" panose="02020603050405020304" pitchFamily="18" charset="0"/>
                <a:ea typeface="Times New Roman" panose="02020603050405020304" pitchFamily="18" charset="0"/>
              </a:rPr>
              <a:t>(IV)Working Principle</a:t>
            </a:r>
            <a:br>
              <a:rPr lang="en-IN" sz="4000" dirty="0" smtClean="0">
                <a:latin typeface="Times New Roman" panose="02020603050405020304" pitchFamily="18" charset="0"/>
                <a:ea typeface="Times New Roman" panose="02020603050405020304" pitchFamily="18" charset="0"/>
              </a:rPr>
            </a:br>
            <a:r>
              <a:rPr lang="en-IN" sz="1600" dirty="0" smtClean="0">
                <a:latin typeface="Times New Roman" panose="02020603050405020304" pitchFamily="18" charset="0"/>
                <a:ea typeface="Times New Roman" panose="02020603050405020304" pitchFamily="18" charset="0"/>
              </a:rPr>
              <a:t/>
            </a:r>
            <a:br>
              <a:rPr lang="en-IN" sz="1600" dirty="0" smtClean="0">
                <a:latin typeface="Times New Roman" panose="02020603050405020304" pitchFamily="18" charset="0"/>
                <a:ea typeface="Times New Roman" panose="02020603050405020304" pitchFamily="18" charset="0"/>
              </a:rPr>
            </a:br>
            <a:r>
              <a:rPr lang="en-IN" sz="2200" dirty="0" smtClean="0">
                <a:latin typeface="Times New Roman" panose="02020603050405020304" pitchFamily="18" charset="0"/>
                <a:ea typeface="Times New Roman" panose="02020603050405020304" pitchFamily="18" charset="0"/>
              </a:rPr>
              <a:t>Application Programming Interface</a:t>
            </a:r>
            <a:endParaRPr lang="en-IN" sz="2200" dirty="0"/>
          </a:p>
        </p:txBody>
      </p:sp>
      <p:grpSp>
        <p:nvGrpSpPr>
          <p:cNvPr id="12" name="Group 11">
            <a:extLst>
              <a:ext uri="{FF2B5EF4-FFF2-40B4-BE49-F238E27FC236}">
                <a16:creationId xmlns:a16="http://schemas.microsoft.com/office/drawing/2014/main" xmlns="" id="{D1CD191E-4E38-48B5-91B0-A538EEE36C3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xmlns="" id="{610DAD19-A1E9-4929-B76E-E6605D2DBD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xmlns="" id="{F7DBC290-0F34-425B-B724-341D9697AF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xmlns="" id="{4C793FDC-3C4D-4BA9-8A34-1286E70A6100}"/>
              </a:ext>
            </a:extLst>
          </p:cNvPr>
          <p:cNvSpPr>
            <a:spLocks noGrp="1"/>
          </p:cNvSpPr>
          <p:nvPr>
            <p:ph idx="1"/>
          </p:nvPr>
        </p:nvSpPr>
        <p:spPr>
          <a:xfrm>
            <a:off x="1251678" y="1811547"/>
            <a:ext cx="6015897" cy="4384054"/>
          </a:xfrm>
        </p:spPr>
        <p:txBody>
          <a:bodyPr>
            <a:normAutofit/>
          </a:bodyPr>
          <a:lstStyle/>
          <a:p>
            <a:pPr marL="342900" lvl="0" indent="-342900">
              <a:buFont typeface="+mj-lt"/>
              <a:buAutoNum type="arabicPeriod"/>
            </a:pPr>
            <a:r>
              <a:rPr lang="en-US" sz="1700" dirty="0">
                <a:solidFill>
                  <a:schemeClr val="tx1">
                    <a:alpha val="60000"/>
                  </a:schemeClr>
                </a:solidFill>
                <a:latin typeface="Times New Roman" panose="02020603050405020304" pitchFamily="18" charset="0"/>
                <a:ea typeface="Times New Roman" panose="02020603050405020304" pitchFamily="18" charset="0"/>
              </a:rPr>
              <a:t>An API is a set of rules that enables different programs to communicate with one another. </a:t>
            </a:r>
            <a:endParaRPr lang="en-US" sz="1700" dirty="0" smtClean="0">
              <a:solidFill>
                <a:schemeClr val="tx1">
                  <a:alpha val="60000"/>
                </a:schemeClr>
              </a:solidFill>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700" dirty="0" smtClean="0">
                <a:solidFill>
                  <a:schemeClr val="tx1">
                    <a:alpha val="60000"/>
                  </a:schemeClr>
                </a:solidFill>
                <a:latin typeface="Times New Roman" panose="02020603050405020304" pitchFamily="18" charset="0"/>
                <a:ea typeface="Times New Roman" panose="02020603050405020304" pitchFamily="18" charset="0"/>
              </a:rPr>
              <a:t>Representational State Transfer API </a:t>
            </a:r>
            <a:r>
              <a:rPr lang="en-US" sz="1700" dirty="0">
                <a:solidFill>
                  <a:schemeClr val="tx1">
                    <a:alpha val="60000"/>
                  </a:schemeClr>
                </a:solidFill>
                <a:latin typeface="Times New Roman" panose="02020603050405020304" pitchFamily="18" charset="0"/>
                <a:ea typeface="Times New Roman" panose="02020603050405020304" pitchFamily="18" charset="0"/>
              </a:rPr>
              <a:t>breaks a transaction down to generate a sequence of small components</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a:t>
            </a:r>
          </a:p>
          <a:p>
            <a:pPr marL="342900" lvl="0" indent="-342900">
              <a:buFont typeface="+mj-lt"/>
              <a:buAutoNum type="arabicPeriod"/>
            </a:pPr>
            <a:r>
              <a:rPr lang="en-US" sz="1700" dirty="0">
                <a:solidFill>
                  <a:schemeClr val="tx1">
                    <a:alpha val="60000"/>
                  </a:schemeClr>
                </a:solidFill>
              </a:rPr>
              <a:t>It uses </a:t>
            </a:r>
            <a:r>
              <a:rPr lang="en-US" sz="1700" dirty="0" smtClean="0">
                <a:solidFill>
                  <a:schemeClr val="tx1">
                    <a:alpha val="60000"/>
                  </a:schemeClr>
                </a:solidFill>
              </a:rPr>
              <a:t>GET </a:t>
            </a:r>
            <a:r>
              <a:rPr lang="en-US" sz="1700" dirty="0">
                <a:solidFill>
                  <a:schemeClr val="tx1">
                    <a:alpha val="60000"/>
                  </a:schemeClr>
                </a:solidFill>
              </a:rPr>
              <a:t>to fetch </a:t>
            </a:r>
            <a:r>
              <a:rPr lang="en-US" sz="1700" dirty="0" smtClean="0">
                <a:solidFill>
                  <a:schemeClr val="tx1">
                    <a:alpha val="60000"/>
                  </a:schemeClr>
                </a:solidFill>
              </a:rPr>
              <a:t>data, PUT </a:t>
            </a:r>
            <a:r>
              <a:rPr lang="en-US" sz="1700" dirty="0">
                <a:solidFill>
                  <a:schemeClr val="tx1">
                    <a:alpha val="60000"/>
                  </a:schemeClr>
                </a:solidFill>
              </a:rPr>
              <a:t>to alter the state of </a:t>
            </a:r>
            <a:r>
              <a:rPr lang="en-US" sz="1700" dirty="0" smtClean="0">
                <a:solidFill>
                  <a:schemeClr val="tx1">
                    <a:alpha val="60000"/>
                  </a:schemeClr>
                </a:solidFill>
              </a:rPr>
              <a:t>data, POST </a:t>
            </a:r>
            <a:r>
              <a:rPr lang="en-US" sz="1700" dirty="0">
                <a:solidFill>
                  <a:schemeClr val="tx1">
                    <a:alpha val="60000"/>
                  </a:schemeClr>
                </a:solidFill>
              </a:rPr>
              <a:t>to create </a:t>
            </a:r>
            <a:r>
              <a:rPr lang="en-US" sz="1700" dirty="0" smtClean="0">
                <a:solidFill>
                  <a:schemeClr val="tx1">
                    <a:alpha val="60000"/>
                  </a:schemeClr>
                </a:solidFill>
              </a:rPr>
              <a:t>data, and DELETE </a:t>
            </a:r>
            <a:r>
              <a:rPr lang="en-US" sz="1700" dirty="0">
                <a:solidFill>
                  <a:schemeClr val="tx1">
                    <a:alpha val="60000"/>
                  </a:schemeClr>
                </a:solidFill>
              </a:rPr>
              <a:t>methods to eliminate </a:t>
            </a:r>
            <a:r>
              <a:rPr lang="en-US" sz="1700" dirty="0" smtClean="0">
                <a:solidFill>
                  <a:schemeClr val="tx1">
                    <a:alpha val="60000"/>
                  </a:schemeClr>
                </a:solidFill>
              </a:rPr>
              <a:t>it.</a:t>
            </a:r>
          </a:p>
          <a:p>
            <a:pPr marL="342900" lvl="0" indent="-342900">
              <a:buFont typeface="+mj-lt"/>
              <a:buAutoNum type="arabicPeriod"/>
            </a:pPr>
            <a:r>
              <a:rPr lang="en-US" sz="1700" u="sng" dirty="0">
                <a:solidFill>
                  <a:schemeClr val="tx1">
                    <a:alpha val="60000"/>
                  </a:schemeClr>
                </a:solidFill>
              </a:rPr>
              <a:t>D</a:t>
            </a:r>
            <a:r>
              <a:rPr lang="en-US" sz="1700" u="sng" dirty="0" smtClean="0">
                <a:solidFill>
                  <a:schemeClr val="tx1">
                    <a:alpha val="60000"/>
                  </a:schemeClr>
                </a:solidFill>
              </a:rPr>
              <a:t>esign Principles</a:t>
            </a:r>
          </a:p>
          <a:p>
            <a:pPr marL="800100" lvl="1" indent="-342900">
              <a:buFont typeface="+mj-lt"/>
              <a:buAutoNum type="arabicPeriod"/>
            </a:pPr>
            <a:r>
              <a:rPr lang="en-US" sz="1700" dirty="0">
                <a:solidFill>
                  <a:schemeClr val="tx1">
                    <a:alpha val="60000"/>
                  </a:schemeClr>
                </a:solidFill>
              </a:rPr>
              <a:t>C</a:t>
            </a:r>
            <a:r>
              <a:rPr lang="en-US" sz="1700" dirty="0" smtClean="0">
                <a:solidFill>
                  <a:schemeClr val="tx1">
                    <a:alpha val="60000"/>
                  </a:schemeClr>
                </a:solidFill>
              </a:rPr>
              <a:t>lient and </a:t>
            </a:r>
            <a:r>
              <a:rPr lang="en-US" sz="1700" dirty="0">
                <a:solidFill>
                  <a:schemeClr val="tx1">
                    <a:alpha val="60000"/>
                  </a:schemeClr>
                </a:solidFill>
              </a:rPr>
              <a:t>server should be isolated from one </a:t>
            </a:r>
            <a:r>
              <a:rPr lang="en-US" sz="1700" dirty="0" smtClean="0">
                <a:solidFill>
                  <a:schemeClr val="tx1">
                    <a:alpha val="60000"/>
                  </a:schemeClr>
                </a:solidFill>
              </a:rPr>
              <a:t>another.</a:t>
            </a:r>
          </a:p>
          <a:p>
            <a:pPr marL="800100" lvl="1" indent="-342900">
              <a:buFont typeface="+mj-lt"/>
              <a:buAutoNum type="arabicPeriod"/>
            </a:pPr>
            <a:r>
              <a:rPr lang="en-US" sz="1700" dirty="0" smtClean="0">
                <a:solidFill>
                  <a:schemeClr val="tx1">
                    <a:alpha val="60000"/>
                  </a:schemeClr>
                </a:solidFill>
              </a:rPr>
              <a:t>REST </a:t>
            </a:r>
            <a:r>
              <a:rPr lang="en-US" sz="1700" dirty="0">
                <a:solidFill>
                  <a:schemeClr val="tx1">
                    <a:alpha val="60000"/>
                  </a:schemeClr>
                </a:solidFill>
              </a:rPr>
              <a:t>APIs are </a:t>
            </a:r>
            <a:r>
              <a:rPr lang="en-US" sz="1700" dirty="0" smtClean="0">
                <a:solidFill>
                  <a:schemeClr val="tx1">
                    <a:alpha val="60000"/>
                  </a:schemeClr>
                </a:solidFill>
              </a:rPr>
              <a:t>stateless.</a:t>
            </a:r>
          </a:p>
          <a:p>
            <a:pPr marL="800100" lvl="1" indent="-342900">
              <a:buFont typeface="+mj-lt"/>
              <a:buAutoNum type="arabicPeriod"/>
            </a:pPr>
            <a:r>
              <a:rPr lang="en-US" sz="1700" dirty="0" smtClean="0">
                <a:solidFill>
                  <a:schemeClr val="tx1">
                    <a:alpha val="60000"/>
                  </a:schemeClr>
                </a:solidFill>
              </a:rPr>
              <a:t>REST </a:t>
            </a:r>
            <a:r>
              <a:rPr lang="en-US" sz="1700" dirty="0">
                <a:solidFill>
                  <a:schemeClr val="tx1">
                    <a:alpha val="60000"/>
                  </a:schemeClr>
                </a:solidFill>
              </a:rPr>
              <a:t>API design should be able to store cacheable </a:t>
            </a:r>
            <a:endParaRPr lang="en-US" sz="1700" dirty="0" smtClean="0">
              <a:solidFill>
                <a:schemeClr val="tx1">
                  <a:alpha val="60000"/>
                </a:schemeClr>
              </a:solidFill>
            </a:endParaRPr>
          </a:p>
          <a:p>
            <a:pPr marL="800100" lvl="1" indent="-342900">
              <a:buFont typeface="+mj-lt"/>
              <a:buAutoNum type="arabicPeriod"/>
            </a:pPr>
            <a:r>
              <a:rPr lang="en-US" sz="1700" dirty="0" smtClean="0">
                <a:solidFill>
                  <a:schemeClr val="tx1">
                    <a:alpha val="60000"/>
                  </a:schemeClr>
                </a:solidFill>
              </a:rPr>
              <a:t>REST API need </a:t>
            </a:r>
            <a:r>
              <a:rPr lang="en-US" sz="1700" dirty="0">
                <a:solidFill>
                  <a:schemeClr val="tx1">
                    <a:alpha val="60000"/>
                  </a:schemeClr>
                </a:solidFill>
              </a:rPr>
              <a:t>to have a unified interface that permits autonomous development of the </a:t>
            </a:r>
            <a:r>
              <a:rPr lang="en-US" sz="1700" dirty="0" smtClean="0">
                <a:solidFill>
                  <a:schemeClr val="tx1">
                    <a:alpha val="60000"/>
                  </a:schemeClr>
                </a:solidFill>
              </a:rPr>
              <a:t>application.</a:t>
            </a:r>
            <a:endParaRPr lang="en-US" sz="1700" dirty="0">
              <a:solidFill>
                <a:schemeClr val="tx1">
                  <a:alpha val="60000"/>
                </a:schemeClr>
              </a:solidFill>
            </a:endParaRPr>
          </a:p>
          <a:p>
            <a:pPr marL="342900" lvl="0" indent="-342900">
              <a:buFont typeface="+mj-lt"/>
              <a:buAutoNum type="arabicPeriod"/>
            </a:pPr>
            <a:endParaRPr lang="en-US" sz="1700" dirty="0">
              <a:solidFill>
                <a:schemeClr val="tx1">
                  <a:alpha val="60000"/>
                </a:schemeClr>
              </a:solidFill>
            </a:endParaRPr>
          </a:p>
        </p:txBody>
      </p:sp>
      <p:pic>
        <p:nvPicPr>
          <p:cNvPr id="1026" name="Picture 2" descr="rest"/>
          <p:cNvPicPr>
            <a:picLocks noChangeAspect="1" noChangeArrowheads="1"/>
          </p:cNvPicPr>
          <p:nvPr/>
        </p:nvPicPr>
        <p:blipFill>
          <a:blip r:embed="rId2">
            <a:extLst>
              <a:ext uri="{28A0092B-C50C-407E-A947-70E740481C1C}">
                <a14:useLocalDpi xmlns:a14="http://schemas.microsoft.com/office/drawing/2010/main" val="0"/>
              </a:ext>
            </a:extLst>
          </a:blip>
          <a:srcRect t="36572" b="27914"/>
          <a:stretch>
            <a:fillRect/>
          </a:stretch>
        </p:blipFill>
        <p:spPr bwMode="auto">
          <a:xfrm>
            <a:off x="7681820" y="1925385"/>
            <a:ext cx="4092887" cy="109712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428" y="3493698"/>
            <a:ext cx="4144163" cy="2051727"/>
          </a:xfrm>
          <a:prstGeom prst="rect">
            <a:avLst/>
          </a:prstGeom>
        </p:spPr>
      </p:pic>
    </p:spTree>
    <p:extLst>
      <p:ext uri="{BB962C8B-B14F-4D97-AF65-F5344CB8AC3E}">
        <p14:creationId xmlns:p14="http://schemas.microsoft.com/office/powerpoint/2010/main" val="12414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C8DFF3C0-9A47-4CF8-A908-C79EE032FA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FCC1D13-78C6-48C1-82CC-F2B2D0B83F16}"/>
              </a:ext>
            </a:extLst>
          </p:cNvPr>
          <p:cNvSpPr>
            <a:spLocks noGrp="1"/>
          </p:cNvSpPr>
          <p:nvPr>
            <p:ph type="title"/>
          </p:nvPr>
        </p:nvSpPr>
        <p:spPr>
          <a:xfrm>
            <a:off x="1252800" y="662399"/>
            <a:ext cx="6528336" cy="1149148"/>
          </a:xfrm>
        </p:spPr>
        <p:txBody>
          <a:bodyPr anchor="t">
            <a:normAutofit fontScale="90000"/>
          </a:bodyPr>
          <a:lstStyle/>
          <a:p>
            <a:r>
              <a:rPr lang="en-IN" sz="4000" dirty="0" smtClean="0">
                <a:latin typeface="Times New Roman" panose="02020603050405020304" pitchFamily="18" charset="0"/>
                <a:ea typeface="Times New Roman" panose="02020603050405020304" pitchFamily="18" charset="0"/>
              </a:rPr>
              <a:t>(IV)Working Principle</a:t>
            </a:r>
            <a:br>
              <a:rPr lang="en-IN" sz="4000" dirty="0" smtClean="0">
                <a:latin typeface="Times New Roman" panose="02020603050405020304" pitchFamily="18" charset="0"/>
                <a:ea typeface="Times New Roman" panose="02020603050405020304" pitchFamily="18" charset="0"/>
              </a:rPr>
            </a:br>
            <a:r>
              <a:rPr lang="en-IN" sz="1600" dirty="0" smtClean="0">
                <a:latin typeface="Times New Roman" panose="02020603050405020304" pitchFamily="18" charset="0"/>
                <a:ea typeface="Times New Roman" panose="02020603050405020304" pitchFamily="18" charset="0"/>
              </a:rPr>
              <a:t/>
            </a:r>
            <a:br>
              <a:rPr lang="en-IN" sz="1600" dirty="0" smtClean="0">
                <a:latin typeface="Times New Roman" panose="02020603050405020304" pitchFamily="18" charset="0"/>
                <a:ea typeface="Times New Roman" panose="02020603050405020304" pitchFamily="18" charset="0"/>
              </a:rPr>
            </a:br>
            <a:r>
              <a:rPr lang="en-IN" sz="2200" dirty="0" smtClean="0">
                <a:latin typeface="Times New Roman" panose="02020603050405020304" pitchFamily="18" charset="0"/>
                <a:ea typeface="Times New Roman" panose="02020603050405020304" pitchFamily="18" charset="0"/>
              </a:rPr>
              <a:t>Web Design Principles</a:t>
            </a:r>
            <a:endParaRPr lang="en-IN" sz="2200" dirty="0"/>
          </a:p>
        </p:txBody>
      </p:sp>
      <p:grpSp>
        <p:nvGrpSpPr>
          <p:cNvPr id="12" name="Group 11">
            <a:extLst>
              <a:ext uri="{FF2B5EF4-FFF2-40B4-BE49-F238E27FC236}">
                <a16:creationId xmlns:a16="http://schemas.microsoft.com/office/drawing/2014/main" xmlns="" id="{D1CD191E-4E38-48B5-91B0-A538EEE36C3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13" name="Freeform 6">
              <a:extLst>
                <a:ext uri="{FF2B5EF4-FFF2-40B4-BE49-F238E27FC236}">
                  <a16:creationId xmlns:a16="http://schemas.microsoft.com/office/drawing/2014/main" xmlns="" id="{610DAD19-A1E9-4929-B76E-E6605D2DBD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14" name="Freeform 6">
              <a:extLst>
                <a:ext uri="{FF2B5EF4-FFF2-40B4-BE49-F238E27FC236}">
                  <a16:creationId xmlns:a16="http://schemas.microsoft.com/office/drawing/2014/main" xmlns="" id="{F7DBC290-0F34-425B-B724-341D9697AFE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sp>
      </p:grpSp>
      <p:sp>
        <p:nvSpPr>
          <p:cNvPr id="3" name="Content Placeholder 2">
            <a:extLst>
              <a:ext uri="{FF2B5EF4-FFF2-40B4-BE49-F238E27FC236}">
                <a16:creationId xmlns:a16="http://schemas.microsoft.com/office/drawing/2014/main" xmlns="" id="{4C793FDC-3C4D-4BA9-8A34-1286E70A6100}"/>
              </a:ext>
            </a:extLst>
          </p:cNvPr>
          <p:cNvSpPr>
            <a:spLocks noGrp="1"/>
          </p:cNvSpPr>
          <p:nvPr>
            <p:ph idx="1"/>
          </p:nvPr>
        </p:nvSpPr>
        <p:spPr>
          <a:xfrm>
            <a:off x="1251678" y="1811547"/>
            <a:ext cx="10462994" cy="4384054"/>
          </a:xfrm>
        </p:spPr>
        <p:txBody>
          <a:bodyPr>
            <a:normAutofit/>
          </a:bodyPr>
          <a:lstStyle/>
          <a:p>
            <a:pPr marL="342900" lvl="0" indent="-342900">
              <a:buFont typeface="+mj-lt"/>
              <a:buAutoNum type="arabicPeriod"/>
            </a:pPr>
            <a:r>
              <a:rPr lang="en-US" sz="1700" dirty="0" smtClean="0">
                <a:solidFill>
                  <a:schemeClr val="tx1">
                    <a:alpha val="60000"/>
                  </a:schemeClr>
                </a:solidFill>
                <a:latin typeface="Times New Roman" panose="02020603050405020304" pitchFamily="18" charset="0"/>
                <a:ea typeface="Times New Roman" panose="02020603050405020304" pitchFamily="18" charset="0"/>
              </a:rPr>
              <a:t>A </a:t>
            </a:r>
            <a:r>
              <a:rPr lang="en-US" sz="1700" dirty="0">
                <a:solidFill>
                  <a:schemeClr val="tx1">
                    <a:alpha val="60000"/>
                  </a:schemeClr>
                </a:solidFill>
                <a:latin typeface="Times New Roman" panose="02020603050405020304" pitchFamily="18" charset="0"/>
                <a:ea typeface="Times New Roman" panose="02020603050405020304" pitchFamily="18" charset="0"/>
              </a:rPr>
              <a:t>website’s </a:t>
            </a:r>
            <a:r>
              <a:rPr lang="en-US" sz="1700" u="sng" dirty="0">
                <a:solidFill>
                  <a:schemeClr val="tx1">
                    <a:alpha val="60000"/>
                  </a:schemeClr>
                </a:solidFill>
                <a:latin typeface="Times New Roman" panose="02020603050405020304" pitchFamily="18" charset="0"/>
                <a:ea typeface="Times New Roman" panose="02020603050405020304" pitchFamily="18" charset="0"/>
              </a:rPr>
              <a:t>information architecture </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is made up of the </a:t>
            </a:r>
            <a:r>
              <a:rPr lang="en-US" sz="1700" dirty="0">
                <a:solidFill>
                  <a:schemeClr val="tx1">
                    <a:alpha val="60000"/>
                  </a:schemeClr>
                </a:solidFill>
                <a:latin typeface="Times New Roman" panose="02020603050405020304" pitchFamily="18" charset="0"/>
                <a:ea typeface="Times New Roman" panose="02020603050405020304" pitchFamily="18" charset="0"/>
              </a:rPr>
              <a:t>site’s </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content and functionality </a:t>
            </a:r>
            <a:r>
              <a:rPr lang="en-US" sz="1700" dirty="0">
                <a:solidFill>
                  <a:schemeClr val="tx1">
                    <a:alpha val="60000"/>
                  </a:schemeClr>
                </a:solidFill>
                <a:latin typeface="Times New Roman" panose="02020603050405020304" pitchFamily="18" charset="0"/>
                <a:ea typeface="Times New Roman" panose="02020603050405020304" pitchFamily="18" charset="0"/>
              </a:rPr>
              <a:t>and </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structure</a:t>
            </a:r>
          </a:p>
          <a:p>
            <a:pPr marL="342900" lvl="0" indent="-342900">
              <a:buFont typeface="+mj-lt"/>
              <a:buAutoNum type="arabicPeriod"/>
            </a:pPr>
            <a:r>
              <a:rPr lang="en-US" sz="1700" dirty="0" smtClean="0">
                <a:solidFill>
                  <a:schemeClr val="tx1">
                    <a:alpha val="60000"/>
                  </a:schemeClr>
                </a:solidFill>
                <a:latin typeface="Times New Roman" panose="02020603050405020304" pitchFamily="18" charset="0"/>
                <a:ea typeface="Times New Roman" panose="02020603050405020304" pitchFamily="18" charset="0"/>
              </a:rPr>
              <a:t>Steps </a:t>
            </a:r>
            <a:r>
              <a:rPr lang="en-US" sz="1700" dirty="0">
                <a:solidFill>
                  <a:schemeClr val="tx1">
                    <a:alpha val="60000"/>
                  </a:schemeClr>
                </a:solidFill>
                <a:latin typeface="Times New Roman" panose="02020603050405020304" pitchFamily="18" charset="0"/>
                <a:ea typeface="Times New Roman" panose="02020603050405020304" pitchFamily="18" charset="0"/>
              </a:rPr>
              <a:t>to create a good </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IA</a:t>
            </a:r>
          </a:p>
          <a:p>
            <a:pPr marL="800100" lvl="1" indent="-342900">
              <a:buFont typeface="+mj-lt"/>
              <a:buAutoNum type="arabicPeriod"/>
            </a:pPr>
            <a:r>
              <a:rPr lang="en-US" sz="1500" dirty="0" smtClean="0">
                <a:solidFill>
                  <a:schemeClr val="tx1">
                    <a:alpha val="60000"/>
                  </a:schemeClr>
                </a:solidFill>
                <a:latin typeface="Times New Roman" panose="02020603050405020304" pitchFamily="18" charset="0"/>
                <a:ea typeface="Times New Roman" panose="02020603050405020304" pitchFamily="18" charset="0"/>
              </a:rPr>
              <a:t>Conduct </a:t>
            </a:r>
            <a:r>
              <a:rPr lang="en-US" sz="1500" dirty="0">
                <a:solidFill>
                  <a:schemeClr val="tx1">
                    <a:alpha val="60000"/>
                  </a:schemeClr>
                </a:solidFill>
                <a:latin typeface="Times New Roman" panose="02020603050405020304" pitchFamily="18" charset="0"/>
                <a:ea typeface="Times New Roman" panose="02020603050405020304" pitchFamily="18" charset="0"/>
              </a:rPr>
              <a:t>user research to understand your </a:t>
            </a:r>
            <a:r>
              <a:rPr lang="en-US" sz="1500" dirty="0" smtClean="0">
                <a:solidFill>
                  <a:schemeClr val="tx1">
                    <a:alpha val="60000"/>
                  </a:schemeClr>
                </a:solidFill>
                <a:latin typeface="Times New Roman" panose="02020603050405020304" pitchFamily="18" charset="0"/>
                <a:ea typeface="Times New Roman" panose="02020603050405020304" pitchFamily="18" charset="0"/>
              </a:rPr>
              <a:t>user</a:t>
            </a:r>
          </a:p>
          <a:p>
            <a:pPr marL="800100" lvl="1" indent="-342900">
              <a:buFont typeface="+mj-lt"/>
              <a:buAutoNum type="arabicPeriod"/>
            </a:pPr>
            <a:r>
              <a:rPr lang="en-US" sz="1500" dirty="0" smtClean="0">
                <a:solidFill>
                  <a:schemeClr val="tx1">
                    <a:alpha val="60000"/>
                  </a:schemeClr>
                </a:solidFill>
                <a:latin typeface="Times New Roman" panose="02020603050405020304" pitchFamily="18" charset="0"/>
                <a:ea typeface="Times New Roman" panose="02020603050405020304" pitchFamily="18" charset="0"/>
              </a:rPr>
              <a:t>Identify </a:t>
            </a:r>
            <a:r>
              <a:rPr lang="en-US" sz="1500" dirty="0">
                <a:solidFill>
                  <a:schemeClr val="tx1">
                    <a:alpha val="60000"/>
                  </a:schemeClr>
                </a:solidFill>
                <a:latin typeface="Times New Roman" panose="02020603050405020304" pitchFamily="18" charset="0"/>
                <a:ea typeface="Times New Roman" panose="02020603050405020304" pitchFamily="18" charset="0"/>
              </a:rPr>
              <a:t>business </a:t>
            </a:r>
            <a:r>
              <a:rPr lang="en-US" sz="1500" dirty="0" smtClean="0">
                <a:solidFill>
                  <a:schemeClr val="tx1">
                    <a:alpha val="60000"/>
                  </a:schemeClr>
                </a:solidFill>
                <a:latin typeface="Times New Roman" panose="02020603050405020304" pitchFamily="18" charset="0"/>
                <a:ea typeface="Times New Roman" panose="02020603050405020304" pitchFamily="18" charset="0"/>
              </a:rPr>
              <a:t>goals</a:t>
            </a:r>
          </a:p>
          <a:p>
            <a:pPr marL="800100" lvl="1" indent="-342900">
              <a:buFont typeface="+mj-lt"/>
              <a:buAutoNum type="arabicPeriod"/>
            </a:pPr>
            <a:r>
              <a:rPr lang="en-US" sz="1500" dirty="0" smtClean="0">
                <a:solidFill>
                  <a:schemeClr val="tx1">
                    <a:alpha val="60000"/>
                  </a:schemeClr>
                </a:solidFill>
                <a:latin typeface="Times New Roman" panose="02020603050405020304" pitchFamily="18" charset="0"/>
                <a:ea typeface="Times New Roman" panose="02020603050405020304" pitchFamily="18" charset="0"/>
              </a:rPr>
              <a:t>Develop Content </a:t>
            </a:r>
            <a:r>
              <a:rPr lang="en-US" sz="1500" dirty="0">
                <a:solidFill>
                  <a:schemeClr val="tx1">
                    <a:alpha val="60000"/>
                  </a:schemeClr>
                </a:solidFill>
                <a:latin typeface="Times New Roman" panose="02020603050405020304" pitchFamily="18" charset="0"/>
                <a:ea typeface="Times New Roman" panose="02020603050405020304" pitchFamily="18" charset="0"/>
              </a:rPr>
              <a:t>inventory</a:t>
            </a:r>
          </a:p>
          <a:p>
            <a:pPr marL="342900" lvl="0" indent="-342900">
              <a:buFont typeface="+mj-lt"/>
              <a:buAutoNum type="arabicPeriod"/>
            </a:pPr>
            <a:r>
              <a:rPr lang="en-US" sz="1700" dirty="0" smtClean="0">
                <a:solidFill>
                  <a:schemeClr val="tx1">
                    <a:alpha val="60000"/>
                  </a:schemeClr>
                </a:solidFill>
                <a:latin typeface="Times New Roman" panose="02020603050405020304" pitchFamily="18" charset="0"/>
                <a:ea typeface="Times New Roman" panose="02020603050405020304" pitchFamily="18" charset="0"/>
              </a:rPr>
              <a:t>Once we have a navigation </a:t>
            </a:r>
            <a:r>
              <a:rPr lang="en-US" sz="1700" dirty="0">
                <a:solidFill>
                  <a:schemeClr val="tx1">
                    <a:alpha val="60000"/>
                  </a:schemeClr>
                </a:solidFill>
                <a:latin typeface="Times New Roman" panose="02020603050405020304" pitchFamily="18" charset="0"/>
                <a:ea typeface="Times New Roman" panose="02020603050405020304" pitchFamily="18" charset="0"/>
              </a:rPr>
              <a:t>design, we need to see </a:t>
            </a:r>
            <a:r>
              <a:rPr lang="en-US" sz="1700" dirty="0" smtClean="0">
                <a:solidFill>
                  <a:schemeClr val="tx1">
                    <a:alpha val="60000"/>
                  </a:schemeClr>
                </a:solidFill>
                <a:latin typeface="Times New Roman" panose="02020603050405020304" pitchFamily="18" charset="0"/>
                <a:ea typeface="Times New Roman" panose="02020603050405020304" pitchFamily="18" charset="0"/>
              </a:rPr>
              <a:t>pages relate each </a:t>
            </a:r>
            <a:r>
              <a:rPr lang="en-US" sz="1700" dirty="0">
                <a:solidFill>
                  <a:schemeClr val="tx1">
                    <a:alpha val="60000"/>
                  </a:schemeClr>
                </a:solidFill>
                <a:latin typeface="Times New Roman" panose="02020603050405020304" pitchFamily="18" charset="0"/>
                <a:ea typeface="Times New Roman" panose="02020603050405020304" pitchFamily="18" charset="0"/>
              </a:rPr>
              <a:t>other. Wireframing helps to create a simplified and schematic visual representation of a layout for digital products. </a:t>
            </a:r>
            <a:endParaRPr lang="en-US" sz="1700" dirty="0" smtClean="0">
              <a:solidFill>
                <a:schemeClr val="tx1">
                  <a:alpha val="60000"/>
                </a:schemeClr>
              </a:solidFill>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sz="1700" u="sng" dirty="0" smtClean="0">
                <a:solidFill>
                  <a:schemeClr val="tx1">
                    <a:alpha val="60000"/>
                  </a:schemeClr>
                </a:solidFill>
                <a:latin typeface="Times New Roman" panose="02020603050405020304" pitchFamily="18" charset="0"/>
              </a:rPr>
              <a:t>Some </a:t>
            </a:r>
            <a:r>
              <a:rPr lang="en-US" sz="1700" u="sng" dirty="0" smtClean="0">
                <a:solidFill>
                  <a:schemeClr val="tx1">
                    <a:alpha val="60000"/>
                  </a:schemeClr>
                </a:solidFill>
              </a:rPr>
              <a:t>Design Principles Used</a:t>
            </a:r>
          </a:p>
          <a:p>
            <a:pPr marL="800100" lvl="1" indent="-342900">
              <a:buFont typeface="+mj-lt"/>
              <a:buAutoNum type="arabicPeriod"/>
            </a:pPr>
            <a:r>
              <a:rPr lang="en-US" sz="1700" dirty="0" smtClean="0">
                <a:solidFill>
                  <a:schemeClr val="tx1">
                    <a:alpha val="60000"/>
                  </a:schemeClr>
                </a:solidFill>
              </a:rPr>
              <a:t>The Golden </a:t>
            </a:r>
            <a:r>
              <a:rPr lang="en-US" sz="1700" dirty="0">
                <a:solidFill>
                  <a:schemeClr val="tx1">
                    <a:alpha val="60000"/>
                  </a:schemeClr>
                </a:solidFill>
              </a:rPr>
              <a:t>R</a:t>
            </a:r>
            <a:r>
              <a:rPr lang="en-US" sz="1700" dirty="0" smtClean="0">
                <a:solidFill>
                  <a:schemeClr val="tx1">
                    <a:alpha val="60000"/>
                  </a:schemeClr>
                </a:solidFill>
              </a:rPr>
              <a:t>atio</a:t>
            </a:r>
          </a:p>
          <a:p>
            <a:pPr marL="800100" lvl="1" indent="-342900">
              <a:buFont typeface="+mj-lt"/>
              <a:buAutoNum type="arabicPeriod"/>
            </a:pPr>
            <a:r>
              <a:rPr lang="en-US" sz="1700" dirty="0" smtClean="0">
                <a:solidFill>
                  <a:schemeClr val="tx1">
                    <a:alpha val="60000"/>
                  </a:schemeClr>
                </a:solidFill>
              </a:rPr>
              <a:t>Visual Grammar</a:t>
            </a:r>
          </a:p>
          <a:p>
            <a:pPr marL="800100" lvl="1" indent="-342900">
              <a:buFont typeface="+mj-lt"/>
              <a:buAutoNum type="arabicPeriod"/>
            </a:pPr>
            <a:r>
              <a:rPr lang="en-US" sz="1700" dirty="0" smtClean="0">
                <a:solidFill>
                  <a:schemeClr val="tx1">
                    <a:alpha val="60000"/>
                  </a:schemeClr>
                </a:solidFill>
              </a:rPr>
              <a:t>Hierarchy</a:t>
            </a:r>
          </a:p>
          <a:p>
            <a:pPr marL="800100" lvl="1" indent="-342900">
              <a:buFont typeface="+mj-lt"/>
              <a:buAutoNum type="arabicPeriod"/>
            </a:pPr>
            <a:r>
              <a:rPr lang="en-US" sz="1700" dirty="0" smtClean="0">
                <a:solidFill>
                  <a:schemeClr val="tx1">
                    <a:alpha val="60000"/>
                  </a:schemeClr>
                </a:solidFill>
              </a:rPr>
              <a:t>60-30-10 </a:t>
            </a:r>
            <a:r>
              <a:rPr lang="en-US" sz="1700" dirty="0">
                <a:solidFill>
                  <a:schemeClr val="tx1">
                    <a:alpha val="60000"/>
                  </a:schemeClr>
                </a:solidFill>
              </a:rPr>
              <a:t>rule</a:t>
            </a:r>
          </a:p>
        </p:txBody>
      </p:sp>
    </p:spTree>
    <p:extLst>
      <p:ext uri="{BB962C8B-B14F-4D97-AF65-F5344CB8AC3E}">
        <p14:creationId xmlns:p14="http://schemas.microsoft.com/office/powerpoint/2010/main" val="429220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xmlns=""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xmlns=""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577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B818E39-6EDD-427F-AE1C-732C0FF6010C}"/>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Proposed Design</a:t>
            </a:r>
          </a:p>
        </p:txBody>
      </p:sp>
      <p:pic>
        <p:nvPicPr>
          <p:cNvPr id="4" name="image33.jpeg">
            <a:extLst>
              <a:ext uri="{FF2B5EF4-FFF2-40B4-BE49-F238E27FC236}">
                <a16:creationId xmlns:a16="http://schemas.microsoft.com/office/drawing/2014/main" xmlns="" id="{234DF25E-3991-446F-8876-97A94C5794A1}"/>
              </a:ext>
            </a:extLst>
          </p:cNvPr>
          <p:cNvPicPr/>
          <p:nvPr/>
        </p:nvPicPr>
        <p:blipFill>
          <a:blip r:embed="rId2" cstate="print"/>
          <a:stretch>
            <a:fillRect/>
          </a:stretch>
        </p:blipFill>
        <p:spPr>
          <a:xfrm>
            <a:off x="4978271" y="322801"/>
            <a:ext cx="4728421" cy="2936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shopping-cart-ui-design-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9713" y="3514814"/>
            <a:ext cx="2793972" cy="303186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d5be0a88d819ee82fc4ef524fddf2c0"/>
          <p:cNvPicPr>
            <a:picLocks noChangeAspect="1" noChangeArrowheads="1"/>
          </p:cNvPicPr>
          <p:nvPr/>
        </p:nvPicPr>
        <p:blipFill>
          <a:blip r:embed="rId4">
            <a:extLst>
              <a:ext uri="{28A0092B-C50C-407E-A947-70E740481C1C}">
                <a14:useLocalDpi xmlns:a14="http://schemas.microsoft.com/office/drawing/2010/main" val="0"/>
              </a:ext>
            </a:extLst>
          </a:blip>
          <a:srcRect r="1987" b="2818"/>
          <a:stretch>
            <a:fillRect/>
          </a:stretch>
        </p:blipFill>
        <p:spPr bwMode="auto">
          <a:xfrm>
            <a:off x="3713337" y="3830473"/>
            <a:ext cx="4583670" cy="255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490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8A02E86-D92B-4216-B74B-440EED7C4710}"/>
              </a:ext>
            </a:extLst>
          </p:cNvPr>
          <p:cNvSpPr>
            <a:spLocks noGrp="1"/>
          </p:cNvSpPr>
          <p:nvPr>
            <p:ph type="title"/>
          </p:nvPr>
        </p:nvSpPr>
        <p:spPr>
          <a:xfrm>
            <a:off x="643468" y="623392"/>
            <a:ext cx="3363974" cy="722329"/>
          </a:xfrm>
          <a:noFill/>
          <a:ln w="19050">
            <a:solidFill>
              <a:schemeClr val="tx1"/>
            </a:solidFill>
          </a:ln>
        </p:spPr>
        <p:txBody>
          <a:bodyPr wrap="square" anchor="ctr">
            <a:normAutofit/>
          </a:bodyPr>
          <a:lstStyle/>
          <a:p>
            <a:pPr marL="342900" lvl="0" indent="-342900" algn="ctr">
              <a:spcBef>
                <a:spcPts val="445"/>
              </a:spcBef>
              <a:spcAft>
                <a:spcPts val="0"/>
              </a:spcAft>
              <a:tabLst>
                <a:tab pos="417830" algn="l"/>
              </a:tabLst>
            </a:pPr>
            <a:r>
              <a:rPr lang="en-US" sz="2600" b="1" dirty="0" smtClean="0">
                <a:solidFill>
                  <a:schemeClr val="bg1"/>
                </a:solidFill>
                <a:effectLst/>
                <a:latin typeface="Times New Roman" panose="02020603050405020304" pitchFamily="18" charset="0"/>
                <a:ea typeface="Times New Roman" panose="02020603050405020304" pitchFamily="18" charset="0"/>
              </a:rPr>
              <a:t>(V) </a:t>
            </a:r>
            <a:r>
              <a:rPr lang="en-US" sz="2600" b="1" dirty="0">
                <a:solidFill>
                  <a:schemeClr val="bg1"/>
                </a:solidFill>
                <a:effectLst/>
                <a:latin typeface="Times New Roman" panose="02020603050405020304" pitchFamily="18" charset="0"/>
                <a:ea typeface="Times New Roman" panose="02020603050405020304" pitchFamily="18" charset="0"/>
              </a:rPr>
              <a:t>Results </a:t>
            </a:r>
            <a:r>
              <a:rPr lang="en-US" sz="2600" b="1" dirty="0" smtClean="0">
                <a:solidFill>
                  <a:schemeClr val="bg1"/>
                </a:solidFill>
                <a:effectLst/>
                <a:latin typeface="Times New Roman" panose="02020603050405020304" pitchFamily="18" charset="0"/>
                <a:ea typeface="Times New Roman" panose="02020603050405020304" pitchFamily="18" charset="0"/>
              </a:rPr>
              <a:t>Obtained</a:t>
            </a:r>
            <a:r>
              <a:rPr lang="en-US" sz="2600" b="1" dirty="0">
                <a:solidFill>
                  <a:schemeClr val="bg1"/>
                </a:solidFill>
                <a:effectLst/>
                <a:latin typeface="Times New Roman" panose="02020603050405020304" pitchFamily="18" charset="0"/>
                <a:ea typeface="Times New Roman" panose="02020603050405020304" pitchFamily="18" charset="0"/>
              </a:rPr>
              <a:t> </a:t>
            </a:r>
            <a:endParaRPr lang="en-IN" sz="2600" dirty="0">
              <a:solidFill>
                <a:schemeClr val="bg1"/>
              </a:solidFill>
            </a:endParaRPr>
          </a:p>
        </p:txBody>
      </p:sp>
      <p:sp>
        <p:nvSpPr>
          <p:cNvPr id="3" name="Content Placeholder 2">
            <a:extLst>
              <a:ext uri="{FF2B5EF4-FFF2-40B4-BE49-F238E27FC236}">
                <a16:creationId xmlns:a16="http://schemas.microsoft.com/office/drawing/2014/main" xmlns="" id="{F61122B0-1BA8-44C8-8817-6DA8693040CD}"/>
              </a:ext>
            </a:extLst>
          </p:cNvPr>
          <p:cNvSpPr>
            <a:spLocks noGrp="1"/>
          </p:cNvSpPr>
          <p:nvPr>
            <p:ph idx="1"/>
          </p:nvPr>
        </p:nvSpPr>
        <p:spPr>
          <a:xfrm>
            <a:off x="643468" y="1417320"/>
            <a:ext cx="3363974" cy="5287070"/>
          </a:xfrm>
        </p:spPr>
        <p:txBody>
          <a:bodyPr>
            <a:normAutofit fontScale="47500" lnSpcReduction="20000"/>
          </a:bodyPr>
          <a:lstStyle/>
          <a:p>
            <a:pPr marL="0" indent="0">
              <a:lnSpc>
                <a:spcPct val="120000"/>
              </a:lnSpc>
              <a:spcAft>
                <a:spcPts val="1000"/>
              </a:spcAft>
              <a:buNone/>
            </a:pPr>
            <a:r>
              <a:rPr lang="en-US" sz="2900" dirty="0">
                <a:solidFill>
                  <a:schemeClr val="bg1"/>
                </a:solidFill>
                <a:latin typeface="Times New Roman" panose="02020603050405020304" pitchFamily="18" charset="0"/>
                <a:ea typeface="Times New Roman" panose="02020603050405020304" pitchFamily="18" charset="0"/>
              </a:rPr>
              <a:t>API </a:t>
            </a:r>
            <a:r>
              <a:rPr lang="en-US" sz="2900" dirty="0" smtClean="0">
                <a:solidFill>
                  <a:schemeClr val="bg1"/>
                </a:solidFill>
                <a:latin typeface="Times New Roman" panose="02020603050405020304" pitchFamily="18" charset="0"/>
                <a:ea typeface="Times New Roman" panose="02020603050405020304" pitchFamily="18" charset="0"/>
              </a:rPr>
              <a:t>Model</a:t>
            </a:r>
            <a:r>
              <a:rPr lang="en-US" sz="2000" dirty="0" smtClean="0">
                <a:solidFill>
                  <a:schemeClr val="bg1"/>
                </a:solidFill>
                <a:latin typeface="Times New Roman" panose="02020603050405020304" pitchFamily="18" charset="0"/>
                <a:ea typeface="Times New Roman" panose="02020603050405020304" pitchFamily="18" charset="0"/>
              </a:rPr>
              <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class </a:t>
            </a:r>
            <a:r>
              <a:rPr lang="en-US" sz="2000" dirty="0" err="1">
                <a:solidFill>
                  <a:schemeClr val="bg1"/>
                </a:solidFill>
                <a:latin typeface="Times New Roman" panose="02020603050405020304" pitchFamily="18" charset="0"/>
                <a:ea typeface="Times New Roman" panose="02020603050405020304" pitchFamily="18" charset="0"/>
              </a:rPr>
              <a:t>SearchWatchModel</a:t>
            </a:r>
            <a:r>
              <a:rPr lang="en-US" sz="2000" dirty="0">
                <a:solidFill>
                  <a:schemeClr val="bg1"/>
                </a:solidFill>
                <a:latin typeface="Times New Roman" panose="02020603050405020304" pitchFamily="18" charset="0"/>
                <a:ea typeface="Times New Roman" panose="02020603050405020304" pitchFamily="18" charset="0"/>
              </a:rPr>
              <a:t>(</a:t>
            </a:r>
            <a:r>
              <a:rPr lang="en-US" sz="2000" dirty="0" err="1">
                <a:solidFill>
                  <a:schemeClr val="bg1"/>
                </a:solidFill>
                <a:latin typeface="Times New Roman" panose="02020603050405020304" pitchFamily="18" charset="0"/>
                <a:ea typeface="Times New Roman" panose="02020603050405020304" pitchFamily="18" charset="0"/>
              </a:rPr>
              <a:t>BaseModel</a:t>
            </a:r>
            <a:r>
              <a:rPr lang="en-US" sz="2000" dirty="0" smtClean="0">
                <a:solidFill>
                  <a:schemeClr val="bg1"/>
                </a:solidFill>
                <a:latin typeface="Times New Roman" panose="02020603050405020304" pitchFamily="18" charset="0"/>
                <a:ea typeface="Times New Roman" panose="02020603050405020304" pitchFamily="18" charset="0"/>
              </a:rPr>
              <a:t>):</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serial</a:t>
            </a:r>
            <a:r>
              <a:rPr lang="en-US" sz="2000" dirty="0">
                <a:solidFill>
                  <a:schemeClr val="bg1"/>
                </a:solidFill>
                <a:latin typeface="Times New Roman" panose="02020603050405020304" pitchFamily="18" charset="0"/>
                <a:ea typeface="Times New Roman" panose="02020603050405020304" pitchFamily="18" charset="0"/>
              </a:rPr>
              <a:t>: Optional[</a:t>
            </a:r>
            <a:r>
              <a:rPr lang="en-US" sz="2000" dirty="0" err="1">
                <a:solidFill>
                  <a:schemeClr val="bg1"/>
                </a:solidFill>
                <a:latin typeface="Times New Roman" panose="02020603050405020304" pitchFamily="18" charset="0"/>
                <a:ea typeface="Times New Roman" panose="02020603050405020304" pitchFamily="18" charset="0"/>
              </a:rPr>
              <a:t>str</a:t>
            </a:r>
            <a:r>
              <a:rPr lang="en-US" sz="2000" dirty="0">
                <a:solidFill>
                  <a:schemeClr val="bg1"/>
                </a:solidFill>
                <a:latin typeface="Times New Roman" panose="02020603050405020304" pitchFamily="18" charset="0"/>
                <a:ea typeface="Times New Roman" panose="02020603050405020304" pitchFamily="18" charset="0"/>
              </a:rPr>
              <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name</a:t>
            </a:r>
            <a:r>
              <a:rPr lang="en-US" sz="2000" dirty="0">
                <a:solidFill>
                  <a:schemeClr val="bg1"/>
                </a:solidFill>
                <a:latin typeface="Times New Roman" panose="02020603050405020304" pitchFamily="18" charset="0"/>
                <a:ea typeface="Times New Roman" panose="02020603050405020304" pitchFamily="18" charset="0"/>
              </a:rPr>
              <a:t>: Optional[</a:t>
            </a:r>
            <a:r>
              <a:rPr lang="en-US" sz="2000" dirty="0" err="1">
                <a:solidFill>
                  <a:schemeClr val="bg1"/>
                </a:solidFill>
                <a:latin typeface="Times New Roman" panose="02020603050405020304" pitchFamily="18" charset="0"/>
                <a:ea typeface="Times New Roman" panose="02020603050405020304" pitchFamily="18" charset="0"/>
              </a:rPr>
              <a:t>str</a:t>
            </a:r>
            <a:r>
              <a:rPr lang="en-US" sz="2000" dirty="0">
                <a:solidFill>
                  <a:schemeClr val="bg1"/>
                </a:solidFill>
                <a:latin typeface="Times New Roman" panose="02020603050405020304" pitchFamily="18" charset="0"/>
                <a:ea typeface="Times New Roman" panose="02020603050405020304" pitchFamily="18" charset="0"/>
              </a:rPr>
              <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a:t>
            </a:r>
            <a:r>
              <a:rPr lang="en-US" sz="2000" dirty="0" err="1" smtClean="0">
                <a:solidFill>
                  <a:schemeClr val="bg1"/>
                </a:solidFill>
                <a:latin typeface="Times New Roman" panose="02020603050405020304" pitchFamily="18" charset="0"/>
                <a:ea typeface="Times New Roman" panose="02020603050405020304" pitchFamily="18" charset="0"/>
              </a:rPr>
              <a:t>min_price</a:t>
            </a:r>
            <a:r>
              <a:rPr lang="en-US" sz="2000" dirty="0">
                <a:solidFill>
                  <a:schemeClr val="bg1"/>
                </a:solidFill>
                <a:latin typeface="Times New Roman" panose="02020603050405020304" pitchFamily="18" charset="0"/>
                <a:ea typeface="Times New Roman" panose="02020603050405020304" pitchFamily="18" charset="0"/>
              </a:rPr>
              <a:t>: Optional[float]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a:t>
            </a:r>
            <a:r>
              <a:rPr lang="en-US" sz="2000" dirty="0" err="1" smtClean="0">
                <a:solidFill>
                  <a:schemeClr val="bg1"/>
                </a:solidFill>
                <a:latin typeface="Times New Roman" panose="02020603050405020304" pitchFamily="18" charset="0"/>
                <a:ea typeface="Times New Roman" panose="02020603050405020304" pitchFamily="18" charset="0"/>
              </a:rPr>
              <a:t>max_price</a:t>
            </a:r>
            <a:r>
              <a:rPr lang="en-US" sz="2000" dirty="0">
                <a:solidFill>
                  <a:schemeClr val="bg1"/>
                </a:solidFill>
                <a:latin typeface="Times New Roman" panose="02020603050405020304" pitchFamily="18" charset="0"/>
                <a:ea typeface="Times New Roman" panose="02020603050405020304" pitchFamily="18" charset="0"/>
              </a:rPr>
              <a:t>: Optional[float]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a:t>
            </a:r>
            <a:r>
              <a:rPr lang="en-US" sz="2000" dirty="0" err="1" smtClean="0">
                <a:solidFill>
                  <a:schemeClr val="bg1"/>
                </a:solidFill>
                <a:latin typeface="Times New Roman" panose="02020603050405020304" pitchFamily="18" charset="0"/>
                <a:ea typeface="Times New Roman" panose="02020603050405020304" pitchFamily="18" charset="0"/>
              </a:rPr>
              <a:t>price_order</a:t>
            </a:r>
            <a:r>
              <a:rPr lang="en-US" sz="2000" dirty="0">
                <a:solidFill>
                  <a:schemeClr val="bg1"/>
                </a:solidFill>
                <a:latin typeface="Times New Roman" panose="02020603050405020304" pitchFamily="18" charset="0"/>
                <a:ea typeface="Times New Roman" panose="02020603050405020304" pitchFamily="18" charset="0"/>
              </a:rPr>
              <a:t>: Optional[int]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featured</a:t>
            </a:r>
            <a:r>
              <a:rPr lang="en-US" sz="2000" dirty="0">
                <a:solidFill>
                  <a:schemeClr val="bg1"/>
                </a:solidFill>
                <a:latin typeface="Times New Roman" panose="02020603050405020304" pitchFamily="18" charset="0"/>
                <a:ea typeface="Times New Roman" panose="02020603050405020304" pitchFamily="18" charset="0"/>
              </a:rPr>
              <a:t>: Optional[bool]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type</a:t>
            </a:r>
            <a:r>
              <a:rPr lang="en-US" sz="2000" dirty="0">
                <a:solidFill>
                  <a:schemeClr val="bg1"/>
                </a:solidFill>
                <a:latin typeface="Times New Roman" panose="02020603050405020304" pitchFamily="18" charset="0"/>
                <a:ea typeface="Times New Roman" panose="02020603050405020304" pitchFamily="18" charset="0"/>
              </a:rPr>
              <a:t>: Optional[</a:t>
            </a:r>
            <a:r>
              <a:rPr lang="en-US" sz="2000" dirty="0" err="1">
                <a:solidFill>
                  <a:schemeClr val="bg1"/>
                </a:solidFill>
                <a:latin typeface="Times New Roman" panose="02020603050405020304" pitchFamily="18" charset="0"/>
                <a:ea typeface="Times New Roman" panose="02020603050405020304" pitchFamily="18" charset="0"/>
              </a:rPr>
              <a:t>str</a:t>
            </a:r>
            <a:r>
              <a:rPr lang="en-US" sz="2000" dirty="0">
                <a:solidFill>
                  <a:schemeClr val="bg1"/>
                </a:solidFill>
                <a:latin typeface="Times New Roman" panose="02020603050405020304" pitchFamily="18" charset="0"/>
                <a:ea typeface="Times New Roman" panose="02020603050405020304" pitchFamily="18" charset="0"/>
              </a:rPr>
              <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a:t>
            </a:r>
            <a:r>
              <a:rPr lang="en-US" sz="2000" dirty="0" err="1" smtClean="0">
                <a:solidFill>
                  <a:schemeClr val="bg1"/>
                </a:solidFill>
                <a:latin typeface="Times New Roman" panose="02020603050405020304" pitchFamily="18" charset="0"/>
                <a:ea typeface="Times New Roman" panose="02020603050405020304" pitchFamily="18" charset="0"/>
              </a:rPr>
              <a:t>or_selector</a:t>
            </a:r>
            <a:r>
              <a:rPr lang="en-US" sz="2000" dirty="0">
                <a:solidFill>
                  <a:schemeClr val="bg1"/>
                </a:solidFill>
                <a:latin typeface="Times New Roman" panose="02020603050405020304" pitchFamily="18" charset="0"/>
                <a:ea typeface="Times New Roman" panose="02020603050405020304" pitchFamily="18" charset="0"/>
              </a:rPr>
              <a:t>: Optional[</a:t>
            </a:r>
            <a:r>
              <a:rPr lang="en-US" sz="2000" dirty="0" err="1">
                <a:solidFill>
                  <a:schemeClr val="bg1"/>
                </a:solidFill>
                <a:latin typeface="Times New Roman" panose="02020603050405020304" pitchFamily="18" charset="0"/>
                <a:ea typeface="Times New Roman" panose="02020603050405020304" pitchFamily="18" charset="0"/>
              </a:rPr>
              <a:t>str</a:t>
            </a:r>
            <a:r>
              <a:rPr lang="en-US" sz="2000" dirty="0">
                <a:solidFill>
                  <a:schemeClr val="bg1"/>
                </a:solidFill>
                <a:latin typeface="Times New Roman" panose="02020603050405020304" pitchFamily="18" charset="0"/>
                <a:ea typeface="Times New Roman" panose="02020603050405020304" pitchFamily="18" charset="0"/>
              </a:rPr>
              <a: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category</a:t>
            </a:r>
            <a:r>
              <a:rPr lang="en-US" sz="2000" dirty="0">
                <a:solidFill>
                  <a:schemeClr val="bg1"/>
                </a:solidFill>
                <a:latin typeface="Times New Roman" panose="02020603050405020304" pitchFamily="18" charset="0"/>
                <a:ea typeface="Times New Roman" panose="02020603050405020304" pitchFamily="18" charset="0"/>
              </a:rPr>
              <a:t>: Optional[List[int]] = </a:t>
            </a:r>
            <a:r>
              <a:rPr lang="en-US" sz="2000" dirty="0" smtClean="0">
                <a:solidFill>
                  <a:schemeClr val="bg1"/>
                </a:solidFill>
                <a:latin typeface="Times New Roman" panose="02020603050405020304" pitchFamily="18" charset="0"/>
                <a:ea typeface="Times New Roman" panose="02020603050405020304" pitchFamily="18" charset="0"/>
              </a:rPr>
              <a:t>None</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limit</a:t>
            </a:r>
            <a:r>
              <a:rPr lang="en-US" sz="2000" dirty="0">
                <a:solidFill>
                  <a:schemeClr val="bg1"/>
                </a:solidFill>
                <a:latin typeface="Times New Roman" panose="02020603050405020304" pitchFamily="18" charset="0"/>
                <a:ea typeface="Times New Roman" panose="02020603050405020304" pitchFamily="18" charset="0"/>
              </a:rPr>
              <a:t>: int = </a:t>
            </a:r>
            <a:r>
              <a:rPr lang="en-US" sz="2000" dirty="0" smtClean="0">
                <a:solidFill>
                  <a:schemeClr val="bg1"/>
                </a:solidFill>
                <a:latin typeface="Times New Roman" panose="02020603050405020304" pitchFamily="18" charset="0"/>
                <a:ea typeface="Times New Roman" panose="02020603050405020304" pitchFamily="18" charset="0"/>
              </a:rPr>
              <a:t>10</a:t>
            </a:r>
            <a:br>
              <a:rPr lang="en-US" sz="2000" dirty="0" smtClean="0">
                <a:solidFill>
                  <a:schemeClr val="bg1"/>
                </a:solidFill>
                <a:latin typeface="Times New Roman" panose="02020603050405020304" pitchFamily="18" charset="0"/>
                <a:ea typeface="Times New Roman" panose="02020603050405020304" pitchFamily="18" charset="0"/>
              </a:rPr>
            </a:br>
            <a:r>
              <a:rPr lang="en-US" sz="2000" dirty="0" smtClean="0">
                <a:solidFill>
                  <a:schemeClr val="bg1"/>
                </a:solidFill>
                <a:latin typeface="Times New Roman" panose="02020603050405020304" pitchFamily="18" charset="0"/>
                <a:ea typeface="Times New Roman" panose="02020603050405020304" pitchFamily="18" charset="0"/>
              </a:rPr>
              <a:t>  skip</a:t>
            </a:r>
            <a:r>
              <a:rPr lang="en-US" sz="2000" dirty="0">
                <a:solidFill>
                  <a:schemeClr val="bg1"/>
                </a:solidFill>
                <a:latin typeface="Times New Roman" panose="02020603050405020304" pitchFamily="18" charset="0"/>
                <a:ea typeface="Times New Roman" panose="02020603050405020304" pitchFamily="18" charset="0"/>
              </a:rPr>
              <a:t>: int = </a:t>
            </a:r>
            <a:r>
              <a:rPr lang="en-US" sz="2000" dirty="0" smtClean="0">
                <a:solidFill>
                  <a:schemeClr val="bg1"/>
                </a:solidFill>
                <a:latin typeface="Times New Roman" panose="02020603050405020304" pitchFamily="18" charset="0"/>
                <a:ea typeface="Times New Roman" panose="02020603050405020304" pitchFamily="18" charset="0"/>
              </a:rPr>
              <a:t>0</a:t>
            </a:r>
          </a:p>
          <a:p>
            <a:pPr marL="0" indent="0">
              <a:lnSpc>
                <a:spcPct val="120000"/>
              </a:lnSpc>
              <a:spcAft>
                <a:spcPts val="1000"/>
              </a:spcAft>
              <a:buNone/>
            </a:pPr>
            <a:r>
              <a:rPr lang="en-US" sz="2900" dirty="0" smtClean="0">
                <a:solidFill>
                  <a:schemeClr val="bg1"/>
                </a:solidFill>
                <a:latin typeface="Times New Roman" panose="02020603050405020304" pitchFamily="18" charset="0"/>
                <a:ea typeface="Times New Roman" panose="02020603050405020304" pitchFamily="18" charset="0"/>
              </a:rPr>
              <a:t>API Example</a:t>
            </a:r>
            <a:r>
              <a:rPr lang="en-US" sz="2000" dirty="0">
                <a:solidFill>
                  <a:schemeClr val="bg1"/>
                </a:solidFill>
                <a:latin typeface="Times New Roman" panose="02020603050405020304" pitchFamily="18" charset="0"/>
                <a:ea typeface="Times New Roman" panose="02020603050405020304" pitchFamily="18" charset="0"/>
              </a:rPr>
              <a:t/>
            </a:r>
            <a:br>
              <a:rPr lang="en-US" sz="2000" dirty="0">
                <a:solidFill>
                  <a:schemeClr val="bg1"/>
                </a:solidFill>
                <a:latin typeface="Times New Roman" panose="02020603050405020304" pitchFamily="18" charset="0"/>
                <a:ea typeface="Times New Roman" panose="02020603050405020304" pitchFamily="18" charset="0"/>
              </a:rPr>
            </a:br>
            <a:r>
              <a:rPr lang="en-US" sz="2300" dirty="0" smtClean="0">
                <a:solidFill>
                  <a:schemeClr val="bg1"/>
                </a:solidFill>
              </a:rPr>
              <a:t>@</a:t>
            </a:r>
            <a:r>
              <a:rPr lang="en-US" sz="2300" dirty="0" err="1" smtClean="0">
                <a:solidFill>
                  <a:schemeClr val="bg1"/>
                </a:solidFill>
              </a:rPr>
              <a:t>app.get</a:t>
            </a:r>
            <a:r>
              <a:rPr lang="en-US" sz="2300" dirty="0" smtClean="0">
                <a:solidFill>
                  <a:schemeClr val="bg1"/>
                </a:solidFill>
              </a:rPr>
              <a:t>("/v1/</a:t>
            </a:r>
            <a:r>
              <a:rPr lang="en-US" sz="2300" dirty="0" err="1" smtClean="0">
                <a:solidFill>
                  <a:schemeClr val="bg1"/>
                </a:solidFill>
              </a:rPr>
              <a:t>api</a:t>
            </a:r>
            <a:r>
              <a:rPr lang="en-US" sz="2300" dirty="0" smtClean="0">
                <a:solidFill>
                  <a:schemeClr val="bg1"/>
                </a:solidFill>
              </a:rPr>
              <a:t>/login")</a:t>
            </a:r>
            <a:r>
              <a:rPr lang="en-GB" sz="2300" dirty="0">
                <a:solidFill>
                  <a:schemeClr val="bg1"/>
                </a:solidFill>
              </a:rPr>
              <a:t/>
            </a:r>
            <a:br>
              <a:rPr lang="en-GB" sz="2300" dirty="0">
                <a:solidFill>
                  <a:schemeClr val="bg1"/>
                </a:solidFill>
              </a:rPr>
            </a:br>
            <a:r>
              <a:rPr lang="en-US" sz="2300" dirty="0" err="1" smtClean="0">
                <a:solidFill>
                  <a:schemeClr val="bg1"/>
                </a:solidFill>
              </a:rPr>
              <a:t>async</a:t>
            </a:r>
            <a:r>
              <a:rPr lang="en-US" sz="2300" dirty="0" smtClean="0">
                <a:solidFill>
                  <a:schemeClr val="bg1"/>
                </a:solidFill>
              </a:rPr>
              <a:t> </a:t>
            </a:r>
            <a:r>
              <a:rPr lang="en-US" sz="2300" dirty="0" err="1" smtClean="0">
                <a:solidFill>
                  <a:schemeClr val="bg1"/>
                </a:solidFill>
              </a:rPr>
              <a:t>def</a:t>
            </a:r>
            <a:r>
              <a:rPr lang="en-US" sz="2300" dirty="0" smtClean="0">
                <a:solidFill>
                  <a:schemeClr val="bg1"/>
                </a:solidFill>
              </a:rPr>
              <a:t> login(response: Response, </a:t>
            </a:r>
            <a:r>
              <a:rPr lang="en-US" sz="2300" dirty="0" err="1" smtClean="0">
                <a:solidFill>
                  <a:schemeClr val="bg1"/>
                </a:solidFill>
              </a:rPr>
              <a:t>email_address</a:t>
            </a:r>
            <a:r>
              <a:rPr lang="en-US" sz="2300" dirty="0" smtClean="0">
                <a:solidFill>
                  <a:schemeClr val="bg1"/>
                </a:solidFill>
              </a:rPr>
              <a:t>: </a:t>
            </a:r>
            <a:r>
              <a:rPr lang="en-US" sz="2300" dirty="0" err="1" smtClean="0">
                <a:solidFill>
                  <a:schemeClr val="bg1"/>
                </a:solidFill>
              </a:rPr>
              <a:t>str</a:t>
            </a:r>
            <a:r>
              <a:rPr lang="en-US" sz="2300" dirty="0" smtClean="0">
                <a:solidFill>
                  <a:schemeClr val="bg1"/>
                </a:solidFill>
              </a:rPr>
              <a:t> = Header(None), </a:t>
            </a:r>
            <a:r>
              <a:rPr lang="en-US" sz="2300" dirty="0" err="1" smtClean="0">
                <a:solidFill>
                  <a:schemeClr val="bg1"/>
                </a:solidFill>
              </a:rPr>
              <a:t>ip_address</a:t>
            </a:r>
            <a:r>
              <a:rPr lang="en-US" sz="2300" dirty="0" smtClean="0">
                <a:solidFill>
                  <a:schemeClr val="bg1"/>
                </a:solidFill>
              </a:rPr>
              <a:t>: </a:t>
            </a:r>
            <a:r>
              <a:rPr lang="en-US" sz="2300" dirty="0" err="1" smtClean="0">
                <a:solidFill>
                  <a:schemeClr val="bg1"/>
                </a:solidFill>
              </a:rPr>
              <a:t>str</a:t>
            </a:r>
            <a:r>
              <a:rPr lang="en-US" sz="2300" dirty="0" smtClean="0">
                <a:solidFill>
                  <a:schemeClr val="bg1"/>
                </a:solidFill>
              </a:rPr>
              <a:t> = Header(None)):</a:t>
            </a:r>
            <a:br>
              <a:rPr lang="en-US" sz="2300" dirty="0" smtClean="0">
                <a:solidFill>
                  <a:schemeClr val="bg1"/>
                </a:solidFill>
              </a:rPr>
            </a:br>
            <a:r>
              <a:rPr lang="en-US" sz="2300" dirty="0" smtClean="0">
                <a:solidFill>
                  <a:schemeClr val="bg1"/>
                </a:solidFill>
              </a:rPr>
              <a:t>user = </a:t>
            </a:r>
            <a:r>
              <a:rPr lang="en-US" sz="2300" dirty="0" err="1" smtClean="0">
                <a:solidFill>
                  <a:schemeClr val="bg1"/>
                </a:solidFill>
              </a:rPr>
              <a:t>mongodb_connection</a:t>
            </a:r>
            <a:r>
              <a:rPr lang="en-US" sz="2300" dirty="0" smtClean="0">
                <a:solidFill>
                  <a:schemeClr val="bg1"/>
                </a:solidFill>
              </a:rPr>
              <a:t>("institution").</a:t>
            </a:r>
            <a:r>
              <a:rPr lang="en-US" sz="2300" dirty="0" err="1" smtClean="0">
                <a:solidFill>
                  <a:schemeClr val="bg1"/>
                </a:solidFill>
              </a:rPr>
              <a:t>find_one</a:t>
            </a:r>
            <a:r>
              <a:rPr lang="en-US" sz="2300" dirty="0" smtClean="0">
                <a:solidFill>
                  <a:schemeClr val="bg1"/>
                </a:solidFill>
              </a:rPr>
              <a:t>(</a:t>
            </a:r>
            <a:r>
              <a:rPr lang="en-GB" sz="2300" dirty="0">
                <a:solidFill>
                  <a:schemeClr val="bg1"/>
                </a:solidFill>
              </a:rPr>
              <a:t/>
            </a:r>
            <a:br>
              <a:rPr lang="en-GB" sz="2300" dirty="0">
                <a:solidFill>
                  <a:schemeClr val="bg1"/>
                </a:solidFill>
              </a:rPr>
            </a:br>
            <a:r>
              <a:rPr lang="en-US" sz="2300" dirty="0" smtClean="0">
                <a:solidFill>
                  <a:schemeClr val="bg1"/>
                </a:solidFill>
              </a:rPr>
              <a:t>{'</a:t>
            </a:r>
            <a:r>
              <a:rPr lang="en-US" sz="2300" dirty="0" err="1" smtClean="0">
                <a:solidFill>
                  <a:schemeClr val="bg1"/>
                </a:solidFill>
              </a:rPr>
              <a:t>whiteListedIp</a:t>
            </a:r>
            <a:r>
              <a:rPr lang="en-US" sz="2300" dirty="0" smtClean="0">
                <a:solidFill>
                  <a:schemeClr val="bg1"/>
                </a:solidFill>
              </a:rPr>
              <a:t>': {'$regex': </a:t>
            </a:r>
            <a:r>
              <a:rPr lang="en-US" sz="2300" dirty="0" err="1" smtClean="0">
                <a:solidFill>
                  <a:schemeClr val="bg1"/>
                </a:solidFill>
              </a:rPr>
              <a:t>str</a:t>
            </a:r>
            <a:r>
              <a:rPr lang="en-US" sz="2300" dirty="0" smtClean="0">
                <a:solidFill>
                  <a:schemeClr val="bg1"/>
                </a:solidFill>
              </a:rPr>
              <a:t>(</a:t>
            </a:r>
            <a:r>
              <a:rPr lang="en-US" sz="2300" dirty="0" err="1" smtClean="0">
                <a:solidFill>
                  <a:schemeClr val="bg1"/>
                </a:solidFill>
              </a:rPr>
              <a:t>ip_address</a:t>
            </a:r>
            <a:r>
              <a:rPr lang="en-US" sz="2300" dirty="0" smtClean="0">
                <a:solidFill>
                  <a:schemeClr val="bg1"/>
                </a:solidFill>
              </a:rPr>
              <a:t>)},</a:t>
            </a:r>
            <a:r>
              <a:rPr lang="en-GB" sz="2300" dirty="0">
                <a:solidFill>
                  <a:schemeClr val="bg1"/>
                </a:solidFill>
              </a:rPr>
              <a:t/>
            </a:r>
            <a:br>
              <a:rPr lang="en-GB" sz="2300" dirty="0">
                <a:solidFill>
                  <a:schemeClr val="bg1"/>
                </a:solidFill>
              </a:rPr>
            </a:br>
            <a:r>
              <a:rPr lang="en-US" sz="2300" dirty="0" smtClean="0">
                <a:solidFill>
                  <a:schemeClr val="bg1"/>
                </a:solidFill>
              </a:rPr>
              <a:t>'</a:t>
            </a:r>
            <a:r>
              <a:rPr lang="en-US" sz="2300" dirty="0" err="1" smtClean="0">
                <a:solidFill>
                  <a:schemeClr val="bg1"/>
                </a:solidFill>
              </a:rPr>
              <a:t>whiteListedEmailAddress</a:t>
            </a:r>
            <a:r>
              <a:rPr lang="en-US" sz="2300" dirty="0" smtClean="0">
                <a:solidFill>
                  <a:schemeClr val="bg1"/>
                </a:solidFill>
              </a:rPr>
              <a:t>': {'$regex':       </a:t>
            </a:r>
            <a:r>
              <a:rPr lang="en-US" sz="2300" dirty="0" err="1" smtClean="0">
                <a:solidFill>
                  <a:schemeClr val="bg1"/>
                </a:solidFill>
              </a:rPr>
              <a:t>str</a:t>
            </a:r>
            <a:r>
              <a:rPr lang="en-US" sz="2300" dirty="0" smtClean="0">
                <a:solidFill>
                  <a:schemeClr val="bg1"/>
                </a:solidFill>
              </a:rPr>
              <a:t>(</a:t>
            </a:r>
            <a:r>
              <a:rPr lang="en-US" sz="2300" dirty="0" err="1" smtClean="0">
                <a:solidFill>
                  <a:schemeClr val="bg1"/>
                </a:solidFill>
              </a:rPr>
              <a:t>email_address</a:t>
            </a:r>
            <a:r>
              <a:rPr lang="en-US" sz="2300" dirty="0" smtClean="0">
                <a:solidFill>
                  <a:schemeClr val="bg1"/>
                </a:solidFill>
              </a:rPr>
              <a:t>)}})</a:t>
            </a:r>
            <a:r>
              <a:rPr lang="en-GB" sz="2300" dirty="0">
                <a:solidFill>
                  <a:schemeClr val="bg1"/>
                </a:solidFill>
              </a:rPr>
              <a:t/>
            </a:r>
            <a:br>
              <a:rPr lang="en-GB" sz="2300" dirty="0">
                <a:solidFill>
                  <a:schemeClr val="bg1"/>
                </a:solidFill>
              </a:rPr>
            </a:br>
            <a:r>
              <a:rPr lang="en-US" sz="2300" dirty="0" smtClean="0">
                <a:solidFill>
                  <a:schemeClr val="bg1"/>
                </a:solidFill>
              </a:rPr>
              <a:t>If </a:t>
            </a:r>
            <a:r>
              <a:rPr lang="en-US" sz="2300" dirty="0" err="1" smtClean="0">
                <a:solidFill>
                  <a:schemeClr val="bg1"/>
                </a:solidFill>
              </a:rPr>
              <a:t>instituteUser</a:t>
            </a:r>
            <a:r>
              <a:rPr lang="en-US" sz="2300" dirty="0" smtClean="0">
                <a:solidFill>
                  <a:schemeClr val="bg1"/>
                </a:solidFill>
              </a:rPr>
              <a:t>:</a:t>
            </a:r>
            <a:r>
              <a:rPr lang="en-GB" sz="2300" dirty="0">
                <a:solidFill>
                  <a:schemeClr val="bg1"/>
                </a:solidFill>
              </a:rPr>
              <a:t/>
            </a:r>
            <a:br>
              <a:rPr lang="en-GB" sz="2300" dirty="0">
                <a:solidFill>
                  <a:schemeClr val="bg1"/>
                </a:solidFill>
              </a:rPr>
            </a:br>
            <a:r>
              <a:rPr lang="en-US" sz="2300" dirty="0" smtClean="0">
                <a:solidFill>
                  <a:schemeClr val="bg1"/>
                </a:solidFill>
              </a:rPr>
              <a:t>key = encode_base64(</a:t>
            </a:r>
            <a:r>
              <a:rPr lang="en-US" sz="2300" dirty="0" err="1" smtClean="0">
                <a:solidFill>
                  <a:schemeClr val="bg1"/>
                </a:solidFill>
              </a:rPr>
              <a:t>instituteUser</a:t>
            </a:r>
            <a:r>
              <a:rPr lang="en-US" sz="2300" dirty="0" smtClean="0">
                <a:solidFill>
                  <a:schemeClr val="bg1"/>
                </a:solidFill>
              </a:rPr>
              <a:t>['_id'] + "_" + </a:t>
            </a:r>
            <a:r>
              <a:rPr lang="en-US" sz="2300" dirty="0" err="1" smtClean="0">
                <a:solidFill>
                  <a:schemeClr val="bg1"/>
                </a:solidFill>
              </a:rPr>
              <a:t>email_address</a:t>
            </a:r>
            <a:r>
              <a:rPr lang="en-US" sz="2300" dirty="0" smtClean="0">
                <a:solidFill>
                  <a:schemeClr val="bg1"/>
                </a:solidFill>
              </a:rPr>
              <a:t>)</a:t>
            </a:r>
            <a:r>
              <a:rPr lang="en-GB" sz="2300" dirty="0">
                <a:solidFill>
                  <a:schemeClr val="bg1"/>
                </a:solidFill>
              </a:rPr>
              <a:t/>
            </a:r>
            <a:br>
              <a:rPr lang="en-GB" sz="2300" dirty="0">
                <a:solidFill>
                  <a:schemeClr val="bg1"/>
                </a:solidFill>
              </a:rPr>
            </a:br>
            <a:r>
              <a:rPr lang="en-US" sz="2300" dirty="0" err="1" smtClean="0">
                <a:solidFill>
                  <a:schemeClr val="bg1"/>
                </a:solidFill>
              </a:rPr>
              <a:t>cache.set</a:t>
            </a:r>
            <a:r>
              <a:rPr lang="en-US" sz="2300" dirty="0" smtClean="0">
                <a:solidFill>
                  <a:schemeClr val="bg1"/>
                </a:solidFill>
              </a:rPr>
              <a:t>(key, "INS_" + </a:t>
            </a:r>
            <a:r>
              <a:rPr lang="en-US" sz="2300" dirty="0" err="1" smtClean="0">
                <a:solidFill>
                  <a:schemeClr val="bg1"/>
                </a:solidFill>
              </a:rPr>
              <a:t>instituteUser</a:t>
            </a:r>
            <a:r>
              <a:rPr lang="en-US" sz="2300" dirty="0" smtClean="0">
                <a:solidFill>
                  <a:schemeClr val="bg1"/>
                </a:solidFill>
              </a:rPr>
              <a:t>['_id'])</a:t>
            </a:r>
            <a:r>
              <a:rPr lang="en-GB" sz="2300" dirty="0">
                <a:solidFill>
                  <a:schemeClr val="bg1"/>
                </a:solidFill>
              </a:rPr>
              <a:t/>
            </a:r>
            <a:br>
              <a:rPr lang="en-GB" sz="2300" dirty="0">
                <a:solidFill>
                  <a:schemeClr val="bg1"/>
                </a:solidFill>
              </a:rPr>
            </a:br>
            <a:r>
              <a:rPr lang="en-US" sz="2300" dirty="0" err="1" smtClean="0">
                <a:solidFill>
                  <a:schemeClr val="bg1"/>
                </a:solidFill>
              </a:rPr>
              <a:t>response.headers</a:t>
            </a:r>
            <a:r>
              <a:rPr lang="en-US" sz="2300" dirty="0" smtClean="0">
                <a:solidFill>
                  <a:schemeClr val="bg1"/>
                </a:solidFill>
              </a:rPr>
              <a:t>['x-session-token'] = key</a:t>
            </a:r>
            <a:r>
              <a:rPr lang="en-GB" sz="2300" dirty="0">
                <a:solidFill>
                  <a:schemeClr val="bg1"/>
                </a:solidFill>
              </a:rPr>
              <a:t/>
            </a:r>
            <a:br>
              <a:rPr lang="en-GB" sz="2300" dirty="0">
                <a:solidFill>
                  <a:schemeClr val="bg1"/>
                </a:solidFill>
              </a:rPr>
            </a:br>
            <a:r>
              <a:rPr lang="en-US" sz="2300" dirty="0" smtClean="0">
                <a:solidFill>
                  <a:schemeClr val="bg1"/>
                </a:solidFill>
              </a:rPr>
              <a:t>return {'</a:t>
            </a:r>
            <a:r>
              <a:rPr lang="en-US" sz="2300" dirty="0" err="1" smtClean="0">
                <a:solidFill>
                  <a:schemeClr val="bg1"/>
                </a:solidFill>
              </a:rPr>
              <a:t>msg</a:t>
            </a:r>
            <a:r>
              <a:rPr lang="en-US" sz="2300" dirty="0" smtClean="0">
                <a:solidFill>
                  <a:schemeClr val="bg1"/>
                </a:solidFill>
              </a:rPr>
              <a:t>': 'login successful'}</a:t>
            </a:r>
            <a:r>
              <a:rPr lang="en-GB" sz="2300" dirty="0">
                <a:solidFill>
                  <a:schemeClr val="bg1"/>
                </a:solidFill>
              </a:rPr>
              <a:t/>
            </a:r>
            <a:br>
              <a:rPr lang="en-GB" sz="2300" dirty="0">
                <a:solidFill>
                  <a:schemeClr val="bg1"/>
                </a:solidFill>
              </a:rPr>
            </a:br>
            <a:r>
              <a:rPr lang="en-GB" sz="2300" dirty="0" smtClean="0">
                <a:solidFill>
                  <a:schemeClr val="bg1"/>
                </a:solidFill>
              </a:rPr>
              <a:t> </a:t>
            </a:r>
            <a:r>
              <a:rPr lang="en-US" sz="2300" dirty="0" smtClean="0">
                <a:solidFill>
                  <a:schemeClr val="bg1"/>
                </a:solidFill>
              </a:rPr>
              <a:t>else:</a:t>
            </a:r>
            <a:r>
              <a:rPr lang="en-GB" sz="2300" dirty="0">
                <a:solidFill>
                  <a:schemeClr val="bg1"/>
                </a:solidFill>
              </a:rPr>
              <a:t/>
            </a:r>
            <a:br>
              <a:rPr lang="en-GB" sz="2300" dirty="0">
                <a:solidFill>
                  <a:schemeClr val="bg1"/>
                </a:solidFill>
              </a:rPr>
            </a:br>
            <a:r>
              <a:rPr lang="en-US" sz="2300" dirty="0" smtClean="0">
                <a:solidFill>
                  <a:schemeClr val="bg1"/>
                </a:solidFill>
              </a:rPr>
              <a:t>return {'</a:t>
            </a:r>
            <a:r>
              <a:rPr lang="en-US" sz="2300" dirty="0" err="1" smtClean="0">
                <a:solidFill>
                  <a:schemeClr val="bg1"/>
                </a:solidFill>
              </a:rPr>
              <a:t>msg</a:t>
            </a:r>
            <a:r>
              <a:rPr lang="en-US" sz="2300" dirty="0" smtClean="0">
                <a:solidFill>
                  <a:schemeClr val="bg1"/>
                </a:solidFill>
              </a:rPr>
              <a:t>': 'login failed'}</a:t>
            </a:r>
            <a:endParaRPr lang="en-GB" sz="2300" dirty="0" smtClean="0">
              <a:solidFill>
                <a:schemeClr val="bg1"/>
              </a:solidFill>
            </a:endParaRPr>
          </a:p>
          <a:p>
            <a:pPr marL="0" indent="0">
              <a:lnSpc>
                <a:spcPct val="120000"/>
              </a:lnSpc>
              <a:spcAft>
                <a:spcPts val="1000"/>
              </a:spcAft>
              <a:buNone/>
            </a:pPr>
            <a:endParaRPr lang="en-US" sz="2000" dirty="0">
              <a:solidFill>
                <a:schemeClr val="bg1"/>
              </a:solidFill>
              <a:latin typeface="Times New Roman" panose="02020603050405020304" pitchFamily="18" charset="0"/>
              <a:ea typeface="Times New Roman" panose="02020603050405020304" pitchFamily="18" charset="0"/>
            </a:endParaRPr>
          </a:p>
        </p:txBody>
      </p:sp>
      <p:sp>
        <p:nvSpPr>
          <p:cNvPr id="8" name="Content Placeholder 2">
            <a:extLst>
              <a:ext uri="{FF2B5EF4-FFF2-40B4-BE49-F238E27FC236}">
                <a16:creationId xmlns:a16="http://schemas.microsoft.com/office/drawing/2014/main" xmlns="" id="{E2B938F9-FBAF-4A40-9B08-FAAF8D01F295}"/>
              </a:ext>
            </a:extLst>
          </p:cNvPr>
          <p:cNvSpPr txBox="1">
            <a:spLocks/>
          </p:cNvSpPr>
          <p:nvPr/>
        </p:nvSpPr>
        <p:spPr>
          <a:xfrm>
            <a:off x="5480109" y="4898658"/>
            <a:ext cx="5671607" cy="3536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smtClean="0">
                <a:solidFill>
                  <a:srgbClr val="000000"/>
                </a:solidFill>
                <a:latin typeface="Times New Roman" panose="02020603050405020304" pitchFamily="18" charset="0"/>
                <a:ea typeface="Times New Roman" panose="02020603050405020304" pitchFamily="18" charset="0"/>
              </a:rPr>
              <a:t>JEST RESULTS</a:t>
            </a:r>
            <a:endParaRPr lang="en-IN" sz="1800" dirty="0"/>
          </a:p>
        </p:txBody>
      </p:sp>
      <p:pic>
        <p:nvPicPr>
          <p:cNvPr id="7" name="Picture 6" descr="C:\Users\Predator\AppData\Local\Microsoft\Windows\INetCache\Content.Word\feature-coverage.png"/>
          <p:cNvPicPr/>
          <p:nvPr/>
        </p:nvPicPr>
        <p:blipFill rotWithShape="1">
          <a:blip r:embed="rId2" cstate="print">
            <a:extLst>
              <a:ext uri="{28A0092B-C50C-407E-A947-70E740481C1C}">
                <a14:useLocalDpi xmlns:a14="http://schemas.microsoft.com/office/drawing/2010/main" val="0"/>
              </a:ext>
            </a:extLst>
          </a:blip>
          <a:srcRect l="6437" t="9353" r="7586" b="26195"/>
          <a:stretch/>
        </p:blipFill>
        <p:spPr bwMode="auto">
          <a:xfrm>
            <a:off x="5158308" y="1345721"/>
            <a:ext cx="6857548" cy="3474155"/>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5158308" y="5451894"/>
            <a:ext cx="6323450" cy="784830"/>
          </a:xfrm>
          <a:prstGeom prst="rect">
            <a:avLst/>
          </a:prstGeom>
        </p:spPr>
        <p:txBody>
          <a:bodyPr wrap="square">
            <a:spAutoFit/>
          </a:bodyPr>
          <a:lstStyle/>
          <a:p>
            <a:r>
              <a:rPr lang="en-US" sz="1500" dirty="0">
                <a:solidFill>
                  <a:srgbClr val="000000"/>
                </a:solidFill>
                <a:latin typeface="Times New Roman" panose="02020603050405020304" pitchFamily="18" charset="0"/>
                <a:ea typeface="Times New Roman" panose="02020603050405020304" pitchFamily="18" charset="0"/>
              </a:rPr>
              <a:t>Unit tests have been conducted using a mock backend. </a:t>
            </a:r>
            <a:r>
              <a:rPr lang="en-US" sz="1500" dirty="0" smtClean="0">
                <a:solidFill>
                  <a:srgbClr val="000000"/>
                </a:solidFill>
                <a:latin typeface="Times New Roman" panose="02020603050405020304" pitchFamily="18" charset="0"/>
                <a:ea typeface="Times New Roman" panose="02020603050405020304" pitchFamily="18" charset="0"/>
              </a:rPr>
              <a:t>The jest result confirm </a:t>
            </a:r>
            <a:r>
              <a:rPr lang="en-US" sz="1500" dirty="0">
                <a:solidFill>
                  <a:srgbClr val="000000"/>
                </a:solidFill>
                <a:latin typeface="Times New Roman" panose="02020603050405020304" pitchFamily="18" charset="0"/>
                <a:ea typeface="Times New Roman" panose="02020603050405020304" pitchFamily="18" charset="0"/>
              </a:rPr>
              <a:t>that the frontend is capable of functioning in standalone mode and is ready to be connected to the backend.</a:t>
            </a:r>
            <a:endParaRPr lang="en-IN" sz="1500" dirty="0"/>
          </a:p>
        </p:txBody>
      </p:sp>
    </p:spTree>
    <p:extLst>
      <p:ext uri="{BB962C8B-B14F-4D97-AF65-F5344CB8AC3E}">
        <p14:creationId xmlns:p14="http://schemas.microsoft.com/office/powerpoint/2010/main" val="30551622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725876-AB00-4B8D-BB19-5F479F3746AD}"/>
              </a:ext>
            </a:extLst>
          </p:cNvPr>
          <p:cNvSpPr>
            <a:spLocks noGrp="1"/>
          </p:cNvSpPr>
          <p:nvPr>
            <p:ph type="title"/>
          </p:nvPr>
        </p:nvSpPr>
        <p:spPr>
          <a:xfrm>
            <a:off x="5080935" y="1152240"/>
            <a:ext cx="6309360" cy="1286160"/>
          </a:xfrm>
        </p:spPr>
        <p:txBody>
          <a:bodyPr anchor="b">
            <a:normAutofit/>
          </a:bodyPr>
          <a:lstStyle/>
          <a:p>
            <a:pPr algn="ctr"/>
            <a:r>
              <a:rPr lang="en-US" sz="4100" dirty="0">
                <a:latin typeface="Times New Roman" panose="02020603050405020304" pitchFamily="18" charset="0"/>
                <a:cs typeface="Times New Roman" panose="02020603050405020304" pitchFamily="18" charset="0"/>
              </a:rPr>
              <a:t>Expected Outcomes</a:t>
            </a:r>
            <a:r>
              <a:rPr lang="en-IN" sz="4100" dirty="0">
                <a:latin typeface="Times New Roman" panose="02020603050405020304" pitchFamily="18" charset="0"/>
                <a:cs typeface="Times New Roman" panose="02020603050405020304" pitchFamily="18" charset="0"/>
              </a:rPr>
              <a:t/>
            </a:r>
            <a:br>
              <a:rPr lang="en-IN" sz="4100" dirty="0">
                <a:latin typeface="Times New Roman" panose="02020603050405020304" pitchFamily="18" charset="0"/>
                <a:cs typeface="Times New Roman" panose="02020603050405020304" pitchFamily="18" charset="0"/>
              </a:rPr>
            </a:br>
            <a:endParaRPr lang="en-IN" sz="4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6FD3AE90-BBF7-4568-8156-BB449843D667}"/>
              </a:ext>
            </a:extLst>
          </p:cNvPr>
          <p:cNvSpPr>
            <a:spLocks noGrp="1"/>
          </p:cNvSpPr>
          <p:nvPr>
            <p:ph idx="1"/>
          </p:nvPr>
        </p:nvSpPr>
        <p:spPr>
          <a:xfrm>
            <a:off x="4965431" y="2438400"/>
            <a:ext cx="6586489" cy="3785419"/>
          </a:xfrm>
        </p:spPr>
        <p:txBody>
          <a:bodyPr>
            <a:normAutofit/>
          </a:bodyPr>
          <a:lstStyle/>
          <a:p>
            <a:r>
              <a:rPr lang="en-US" sz="2400" dirty="0">
                <a:solidFill>
                  <a:srgbClr val="FF0066"/>
                </a:solidFill>
                <a:latin typeface="Times New Roman" panose="02020603050405020304" pitchFamily="18" charset="0"/>
                <a:cs typeface="Times New Roman" panose="02020603050405020304" pitchFamily="18" charset="0"/>
              </a:rPr>
              <a:t>Identifying indicators of stress : </a:t>
            </a:r>
            <a:r>
              <a:rPr lang="en-US" sz="2000" dirty="0">
                <a:latin typeface="Times New Roman" panose="02020603050405020304" pitchFamily="18" charset="0"/>
                <a:cs typeface="Times New Roman" panose="02020603050405020304" pitchFamily="18" charset="0"/>
              </a:rPr>
              <a:t>Focus on identifying the relationship of the physiological parameters with stress and utilizing it for analysis of stress.</a:t>
            </a:r>
            <a:endParaRPr lang="en-IN" sz="2000" dirty="0">
              <a:latin typeface="Times New Roman" panose="02020603050405020304" pitchFamily="18" charset="0"/>
              <a:cs typeface="Times New Roman" panose="02020603050405020304" pitchFamily="18" charset="0"/>
            </a:endParaRPr>
          </a:p>
          <a:p>
            <a:r>
              <a:rPr lang="en-US" sz="2400" dirty="0">
                <a:solidFill>
                  <a:srgbClr val="FF0066"/>
                </a:solidFill>
                <a:latin typeface="Times New Roman" panose="02020603050405020304" pitchFamily="18" charset="0"/>
                <a:cs typeface="Times New Roman" panose="02020603050405020304" pitchFamily="18" charset="0"/>
              </a:rPr>
              <a:t>Enhancing current stress detection systems:   </a:t>
            </a:r>
            <a:r>
              <a:rPr lang="en-US" sz="2400" dirty="0">
                <a:solidFill>
                  <a:schemeClr val="tx1">
                    <a:lumMod val="95000"/>
                    <a:lumOff val="5000"/>
                  </a:schemeClr>
                </a:solidFill>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nhance this work into the development of a stress detection model by the addition of physiological parameters, including an activity recognition system and application of machine learning techniques</a:t>
            </a:r>
          </a:p>
          <a:p>
            <a:r>
              <a:rPr lang="en-US" sz="2400" dirty="0">
                <a:solidFill>
                  <a:srgbClr val="FF0066"/>
                </a:solidFill>
                <a:latin typeface="Times New Roman" panose="02020603050405020304" pitchFamily="18" charset="0"/>
                <a:cs typeface="Times New Roman" panose="02020603050405020304" pitchFamily="18" charset="0"/>
              </a:rPr>
              <a:t>Multi-Modal IoT System : </a:t>
            </a:r>
            <a:r>
              <a:rPr lang="en-US" sz="2000" dirty="0">
                <a:latin typeface="Times New Roman" panose="02020603050405020304" pitchFamily="18" charset="0"/>
                <a:cs typeface="Times New Roman" panose="02020603050405020304" pitchFamily="18" charset="0"/>
              </a:rPr>
              <a:t>Developing a multimodal IoT system to gather data that we deem indispensable for stress detection</a:t>
            </a:r>
            <a:endParaRPr lang="en-IN" sz="2000" dirty="0">
              <a:latin typeface="Times New Roman" panose="02020603050405020304" pitchFamily="18" charset="0"/>
              <a:cs typeface="Times New Roman" panose="02020603050405020304" pitchFamily="18" charset="0"/>
            </a:endParaRPr>
          </a:p>
          <a:p>
            <a:endParaRPr lang="en-GB" sz="2000" dirty="0">
              <a:latin typeface="Times New Roman" panose="02020603050405020304" pitchFamily="18" charset="0"/>
              <a:cs typeface="Times New Roman" panose="02020603050405020304" pitchFamily="18" charset="0"/>
            </a:endParaRPr>
          </a:p>
          <a:p>
            <a:endParaRPr lang="en-IN" sz="2000" dirty="0"/>
          </a:p>
        </p:txBody>
      </p:sp>
      <p:pic>
        <p:nvPicPr>
          <p:cNvPr id="7" name="Picture 4" descr="White puzzle with one red piece">
            <a:extLst>
              <a:ext uri="{FF2B5EF4-FFF2-40B4-BE49-F238E27FC236}">
                <a16:creationId xmlns:a16="http://schemas.microsoft.com/office/drawing/2014/main" xmlns="" id="{3F4389F7-DA73-4666-B17B-B57F68198E7E}"/>
              </a:ext>
            </a:extLst>
          </p:cNvPr>
          <p:cNvPicPr>
            <a:picLocks noChangeAspect="1"/>
          </p:cNvPicPr>
          <p:nvPr/>
        </p:nvPicPr>
        <p:blipFill rotWithShape="1">
          <a:blip r:embed="rId2"/>
          <a:srcRect l="31791" r="30187"/>
          <a:stretch/>
        </p:blipFill>
        <p:spPr>
          <a:xfrm>
            <a:off x="20" y="10"/>
            <a:ext cx="4635571" cy="6857990"/>
          </a:xfrm>
          <a:prstGeom prst="rect">
            <a:avLst/>
          </a:prstGeom>
          <a:effectLst/>
        </p:spPr>
      </p:pic>
      <p:cxnSp>
        <p:nvCxnSpPr>
          <p:cNvPr id="8" name="Straight Connector 8">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A922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459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E8D41CF8-5232-42BC-8D05-AFEDE21539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0387E7F9-7307-484A-8C9F-0180A7FDD316}"/>
              </a:ext>
            </a:extLst>
          </p:cNvPr>
          <p:cNvSpPr>
            <a:spLocks noGrp="1"/>
          </p:cNvSpPr>
          <p:nvPr>
            <p:ph type="title"/>
          </p:nvPr>
        </p:nvSpPr>
        <p:spPr>
          <a:xfrm>
            <a:off x="838200" y="365125"/>
            <a:ext cx="10515600" cy="1325563"/>
          </a:xfrm>
        </p:spPr>
        <p:txBody>
          <a:bodyPr>
            <a:normAutofit/>
          </a:bodyPr>
          <a:lstStyle/>
          <a:p>
            <a:pPr algn="ctr"/>
            <a:r>
              <a:rPr lang="en-US" dirty="0">
                <a:latin typeface="Times New Roman" panose="02020603050405020304" pitchFamily="18" charset="0"/>
                <a:cs typeface="Times New Roman" panose="02020603050405020304" pitchFamily="18" charset="0"/>
              </a:rPr>
              <a:t>Swot Analysis</a:t>
            </a:r>
            <a:endParaRPr lang="en-IN" dirty="0">
              <a:latin typeface="Times New Roman" panose="02020603050405020304" pitchFamily="18" charset="0"/>
              <a:cs typeface="Times New Roman" panose="02020603050405020304" pitchFamily="18" charset="0"/>
            </a:endParaRPr>
          </a:p>
        </p:txBody>
      </p:sp>
      <p:sp>
        <p:nvSpPr>
          <p:cNvPr id="34" name="Rounded Rectangle 5">
            <a:extLst>
              <a:ext uri="{FF2B5EF4-FFF2-40B4-BE49-F238E27FC236}">
                <a16:creationId xmlns:a16="http://schemas.microsoft.com/office/drawing/2014/main" xmlns="" id="{49237091-E62C-4878-AA4C-0B9995ADB2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image34.jpeg" descr="Table&#10;&#10;Description automatically generated">
            <a:extLst>
              <a:ext uri="{FF2B5EF4-FFF2-40B4-BE49-F238E27FC236}">
                <a16:creationId xmlns:a16="http://schemas.microsoft.com/office/drawing/2014/main" xmlns="" id="{FB289FF1-1656-48A3-AE10-00A4B89DF626}"/>
              </a:ext>
            </a:extLst>
          </p:cNvPr>
          <p:cNvPicPr/>
          <p:nvPr/>
        </p:nvPicPr>
        <p:blipFill>
          <a:blip r:embed="rId2" cstate="print"/>
          <a:stretch>
            <a:fillRect/>
          </a:stretch>
        </p:blipFill>
        <p:spPr>
          <a:xfrm>
            <a:off x="1158240" y="2158366"/>
            <a:ext cx="9875520" cy="3703320"/>
          </a:xfrm>
          <a:prstGeom prst="rect">
            <a:avLst/>
          </a:prstGeom>
          <a:effectLst/>
        </p:spPr>
      </p:pic>
    </p:spTree>
    <p:extLst>
      <p:ext uri="{BB962C8B-B14F-4D97-AF65-F5344CB8AC3E}">
        <p14:creationId xmlns:p14="http://schemas.microsoft.com/office/powerpoint/2010/main" val="865363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08A83-31DF-48BE-BBBC-C12A3B744123}"/>
              </a:ext>
            </a:extLst>
          </p:cNvPr>
          <p:cNvSpPr>
            <a:spLocks noGrp="1"/>
          </p:cNvSpPr>
          <p:nvPr>
            <p:ph type="title"/>
          </p:nvPr>
        </p:nvSpPr>
        <p:spPr>
          <a:xfrm>
            <a:off x="4965430" y="629268"/>
            <a:ext cx="6586491" cy="1286160"/>
          </a:xfrm>
        </p:spPr>
        <p:txBody>
          <a:bodyPr anchor="b">
            <a:normAutofit/>
          </a:bodyPr>
          <a:lstStyle/>
          <a:p>
            <a:r>
              <a:rPr lang="en-US" dirty="0">
                <a:latin typeface="Times New Roman" panose="02020603050405020304" pitchFamily="18" charset="0"/>
                <a:cs typeface="Times New Roman" panose="02020603050405020304" pitchFamily="18" charset="0"/>
              </a:rPr>
              <a:t>Conclusion</a:t>
            </a:r>
            <a:endParaRPr lang="en-I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AD818377-C2D5-44DE-A2F2-CC4919F2A9DC}"/>
              </a:ext>
            </a:extLst>
          </p:cNvPr>
          <p:cNvSpPr>
            <a:spLocks noGrp="1"/>
          </p:cNvSpPr>
          <p:nvPr>
            <p:ph idx="1"/>
          </p:nvPr>
        </p:nvSpPr>
        <p:spPr>
          <a:xfrm>
            <a:off x="4965431" y="2438400"/>
            <a:ext cx="6586489" cy="3785419"/>
          </a:xfrm>
        </p:spPr>
        <p:txBody>
          <a:bodyPr>
            <a:normAutofit/>
          </a:bodyPr>
          <a:lstStyle/>
          <a:p>
            <a:pPr marL="193675" marR="248920">
              <a:spcBef>
                <a:spcPts val="1220"/>
              </a:spcBef>
              <a:spcAft>
                <a:spcPts val="0"/>
              </a:spcAft>
            </a:pPr>
            <a:r>
              <a:rPr lang="en-US" sz="1400">
                <a:effectLst/>
                <a:latin typeface="Times New Roman" panose="02020603050405020304" pitchFamily="18" charset="0"/>
                <a:ea typeface="Times New Roman" panose="02020603050405020304" pitchFamily="18" charset="0"/>
              </a:rPr>
              <a:t>IoT technologies are being applied through many projects in the health sector. The focus however has always been on physical health rather than mental health.</a:t>
            </a:r>
            <a:endParaRPr lang="en-IN" sz="1400">
              <a:effectLst/>
              <a:latin typeface="Times New Roman" panose="02020603050405020304" pitchFamily="18" charset="0"/>
              <a:ea typeface="Times New Roman" panose="02020603050405020304" pitchFamily="18" charset="0"/>
            </a:endParaRPr>
          </a:p>
          <a:p>
            <a:pPr marL="193675" marR="188595">
              <a:spcBef>
                <a:spcPts val="970"/>
              </a:spcBef>
              <a:spcAft>
                <a:spcPts val="0"/>
              </a:spcAft>
            </a:pPr>
            <a:r>
              <a:rPr lang="en-US" sz="1400">
                <a:effectLst/>
                <a:latin typeface="Times New Roman" panose="02020603050405020304" pitchFamily="18" charset="0"/>
                <a:ea typeface="Times New Roman" panose="02020603050405020304" pitchFamily="18" charset="0"/>
              </a:rPr>
              <a:t>The vision behind our project is to use the same methodology of detecting change in vital signs, but to use it for detecting </a:t>
            </a:r>
            <a:r>
              <a:rPr lang="en-US" sz="1400" b="1">
                <a:effectLst/>
                <a:latin typeface="Times New Roman" panose="02020603050405020304" pitchFamily="18" charset="0"/>
                <a:ea typeface="Times New Roman" panose="02020603050405020304" pitchFamily="18" charset="0"/>
              </a:rPr>
              <a:t>stress.</a:t>
            </a:r>
            <a:endParaRPr lang="en-IN" sz="1400">
              <a:effectLst/>
              <a:latin typeface="Times New Roman" panose="02020603050405020304" pitchFamily="18" charset="0"/>
              <a:ea typeface="Times New Roman" panose="02020603050405020304" pitchFamily="18" charset="0"/>
            </a:endParaRPr>
          </a:p>
          <a:p>
            <a:pPr marL="193675" marR="120650">
              <a:spcBef>
                <a:spcPts val="975"/>
              </a:spcBef>
              <a:spcAft>
                <a:spcPts val="0"/>
              </a:spcAft>
            </a:pPr>
            <a:r>
              <a:rPr lang="en-US" sz="1400">
                <a:effectLst/>
                <a:latin typeface="Times New Roman" panose="02020603050405020304" pitchFamily="18" charset="0"/>
                <a:ea typeface="Times New Roman" panose="02020603050405020304" pitchFamily="18" charset="0"/>
              </a:rPr>
              <a:t>The IoT module has been implemented and verified for its working. We have successfully chosen the basic layout of the IoT device in which the sensors required are chosen and a brief architecture of the connections has been laid out. </a:t>
            </a:r>
          </a:p>
          <a:p>
            <a:pPr marL="193675" marR="120650">
              <a:spcBef>
                <a:spcPts val="975"/>
              </a:spcBef>
              <a:spcAft>
                <a:spcPts val="0"/>
              </a:spcAft>
            </a:pPr>
            <a:r>
              <a:rPr lang="en-US" sz="1400">
                <a:effectLst/>
                <a:latin typeface="Times New Roman" panose="02020603050405020304" pitchFamily="18" charset="0"/>
                <a:ea typeface="Times New Roman" panose="02020603050405020304" pitchFamily="18" charset="0"/>
              </a:rPr>
              <a:t>The dataset has been analyzed for removal of inconsistency and the feature selection using correlation as parameter the number of attributes to be used has been decreased. Acuracy have been chosen as a parameter to evaluate model.</a:t>
            </a:r>
            <a:endParaRPr lang="en-IN" sz="1400">
              <a:effectLst/>
              <a:latin typeface="Times New Roman" panose="02020603050405020304" pitchFamily="18" charset="0"/>
              <a:ea typeface="Times New Roman" panose="02020603050405020304" pitchFamily="18" charset="0"/>
            </a:endParaRPr>
          </a:p>
          <a:p>
            <a:pPr marL="193675" marR="217170">
              <a:spcBef>
                <a:spcPts val="1015"/>
              </a:spcBef>
              <a:spcAft>
                <a:spcPts val="0"/>
              </a:spcAft>
            </a:pPr>
            <a:r>
              <a:rPr lang="en-US" sz="1400">
                <a:effectLst/>
                <a:latin typeface="Times New Roman" panose="02020603050405020304" pitchFamily="18" charset="0"/>
                <a:ea typeface="Times New Roman" panose="02020603050405020304" pitchFamily="18" charset="0"/>
              </a:rPr>
              <a:t>Front end development is pivotal to the project as it deals with user interaction and helps create a brand image. The technology stack needs to be precise in order to create an efficient infrastructure that allows swift exchange of data the tech stack has been decided and their respective individual baselines have been set. </a:t>
            </a:r>
          </a:p>
          <a:p>
            <a:pPr marL="193675" marR="217170">
              <a:spcBef>
                <a:spcPts val="1015"/>
              </a:spcBef>
              <a:spcAft>
                <a:spcPts val="0"/>
              </a:spcAft>
            </a:pPr>
            <a:r>
              <a:rPr lang="en-US" sz="1400">
                <a:effectLst/>
                <a:latin typeface="Times New Roman" panose="02020603050405020304" pitchFamily="18" charset="0"/>
                <a:ea typeface="Times New Roman" panose="02020603050405020304" pitchFamily="18" charset="0"/>
              </a:rPr>
              <a:t>The unit test for the front-end website have been completed, using JEST library. </a:t>
            </a:r>
            <a:endParaRPr lang="en-IN" sz="1400"/>
          </a:p>
        </p:txBody>
      </p:sp>
      <p:pic>
        <p:nvPicPr>
          <p:cNvPr id="3074" name="Picture 2" descr="How to Write a Conclusion for an Essay | Grammarly">
            <a:extLst>
              <a:ext uri="{FF2B5EF4-FFF2-40B4-BE49-F238E27FC236}">
                <a16:creationId xmlns:a16="http://schemas.microsoft.com/office/drawing/2014/main" xmlns="" id="{D6529F61-DD5C-44C6-802A-5867DC82CF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862" r="31145"/>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FBD48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727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CA0DAA6-33B8-4A25-810D-2F4D816FB4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DCFA939-05E0-4153-86AF-7F35D344D386}"/>
              </a:ext>
            </a:extLst>
          </p:cNvPr>
          <p:cNvSpPr>
            <a:spLocks noGrp="1"/>
          </p:cNvSpPr>
          <p:nvPr>
            <p:ph type="title"/>
          </p:nvPr>
        </p:nvSpPr>
        <p:spPr>
          <a:xfrm>
            <a:off x="651307" y="2162175"/>
            <a:ext cx="3377183" cy="2159882"/>
          </a:xfrm>
          <a:noFill/>
        </p:spPr>
        <p:txBody>
          <a:bodyPr vert="horz" lIns="91440" tIns="45720" rIns="91440" bIns="45720" rtlCol="0" anchor="b">
            <a:normAutofit/>
          </a:bodyPr>
          <a:lstStyle/>
          <a:p>
            <a:pPr algn="ctr"/>
            <a:r>
              <a:rPr lang="en-US" sz="4200" dirty="0">
                <a:solidFill>
                  <a:schemeClr val="bg1"/>
                </a:solidFill>
                <a:latin typeface="Times New Roman" panose="02020603050405020304" pitchFamily="18" charset="0"/>
                <a:cs typeface="Times New Roman" panose="02020603050405020304" pitchFamily="18" charset="0"/>
              </a:rPr>
              <a:t>Individual Contributions</a:t>
            </a:r>
          </a:p>
        </p:txBody>
      </p:sp>
      <p:pic>
        <p:nvPicPr>
          <p:cNvPr id="5" name="Picture 4" descr="Une ampoule fluorescente dans une mer d’ampoules éteintes">
            <a:extLst>
              <a:ext uri="{FF2B5EF4-FFF2-40B4-BE49-F238E27FC236}">
                <a16:creationId xmlns:a16="http://schemas.microsoft.com/office/drawing/2014/main" xmlns="" id="{0C6C6EB6-99A3-4E21-BC46-D70788F8DFF5}"/>
              </a:ext>
            </a:extLst>
          </p:cNvPr>
          <p:cNvPicPr>
            <a:picLocks noChangeAspect="1"/>
          </p:cNvPicPr>
          <p:nvPr/>
        </p:nvPicPr>
        <p:blipFill rotWithShape="1">
          <a:blip r:embed="rId2"/>
          <a:srcRect l="11170" r="6397"/>
          <a:stretch/>
        </p:blipFill>
        <p:spPr>
          <a:xfrm>
            <a:off x="4654297" y="10"/>
            <a:ext cx="7537704" cy="6857990"/>
          </a:xfrm>
          <a:prstGeom prst="rect">
            <a:avLst/>
          </a:prstGeom>
        </p:spPr>
      </p:pic>
    </p:spTree>
    <p:extLst>
      <p:ext uri="{BB962C8B-B14F-4D97-AF65-F5344CB8AC3E}">
        <p14:creationId xmlns:p14="http://schemas.microsoft.com/office/powerpoint/2010/main" val="718206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C6526-DC03-48F4-BB94-15F34F007A2A}"/>
              </a:ext>
            </a:extLst>
          </p:cNvPr>
          <p:cNvSpPr>
            <a:spLocks noGrp="1"/>
          </p:cNvSpPr>
          <p:nvPr>
            <p:ph type="title"/>
          </p:nvPr>
        </p:nvSpPr>
        <p:spPr>
          <a:xfrm>
            <a:off x="533400" y="374650"/>
            <a:ext cx="10991849" cy="1325563"/>
          </a:xfrm>
        </p:spPr>
        <p:txBody>
          <a:bodyPr>
            <a:normAutofit/>
          </a:bodyPr>
          <a:lstStyle/>
          <a:p>
            <a:pPr algn="ctr"/>
            <a:r>
              <a:rPr lang="en-IN" sz="4200" u="sng" dirty="0">
                <a:solidFill>
                  <a:srgbClr val="00B0F0"/>
                </a:solidFill>
                <a:latin typeface="Times New Roman" panose="02020603050405020304" pitchFamily="18" charset="0"/>
                <a:cs typeface="Times New Roman" panose="02020603050405020304" pitchFamily="18" charset="0"/>
              </a:rPr>
              <a:t>Module 1 : IoT</a:t>
            </a:r>
          </a:p>
        </p:txBody>
      </p:sp>
      <p:sp>
        <p:nvSpPr>
          <p:cNvPr id="3" name="Content Placeholder 2">
            <a:extLst>
              <a:ext uri="{FF2B5EF4-FFF2-40B4-BE49-F238E27FC236}">
                <a16:creationId xmlns:a16="http://schemas.microsoft.com/office/drawing/2014/main" xmlns="" id="{F8834DE4-397B-4996-95A8-A16DFF740039}"/>
              </a:ext>
            </a:extLst>
          </p:cNvPr>
          <p:cNvSpPr>
            <a:spLocks noGrp="1"/>
          </p:cNvSpPr>
          <p:nvPr>
            <p:ph sz="half" idx="1"/>
          </p:nvPr>
        </p:nvSpPr>
        <p:spPr>
          <a:xfrm>
            <a:off x="533400" y="1981200"/>
            <a:ext cx="5486400" cy="4195763"/>
          </a:xfrm>
        </p:spPr>
        <p:txBody>
          <a:bodyPr>
            <a:normAutofit fontScale="25000" lnSpcReduction="20000"/>
          </a:bodyPr>
          <a:lstStyle/>
          <a:p>
            <a:pPr marL="0" indent="0">
              <a:lnSpc>
                <a:spcPct val="115000"/>
              </a:lnSpc>
              <a:spcAft>
                <a:spcPts val="1900"/>
              </a:spcAft>
              <a:buNone/>
            </a:pPr>
            <a:r>
              <a:rPr lang="en-US" sz="6400" u="sng" dirty="0">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Adhyayan Bhatnagar (18BEC10002) :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Formulated the workflow of the IoT team and distributed work among team members.</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Did the Research work on how to make an efficient IoT system along with different kinds of sensors. Worked on the AD8232 ECG sensor, Pulse Rate Sensor and the coding part for both the sensors. Worked on drafting the real time prototype. Helped in drafting the Report &amp; presentation.</a:t>
            </a:r>
          </a:p>
          <a:p>
            <a:pPr marL="0" indent="0">
              <a:lnSpc>
                <a:spcPct val="115000"/>
              </a:lnSpc>
              <a:spcAft>
                <a:spcPts val="1900"/>
              </a:spcAft>
              <a:buNone/>
            </a:pPr>
            <a:endPar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Aft>
                <a:spcPts val="1900"/>
              </a:spcAft>
              <a:buNone/>
            </a:pPr>
            <a:r>
              <a:rPr lang="en-US" sz="6400" u="sng" dirty="0">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Akshit Sharma (18BCY10011) </a:t>
            </a:r>
            <a:r>
              <a:rPr lang="en-IN" sz="6400" u="sng" dirty="0">
                <a:solidFill>
                  <a:srgbClr val="FF0066"/>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Worked on the LM45 sensor for the ‘contact’ Temperature Sensing Scenario and drafted the code for the same.</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Did the Research work on how to make an efficient IoT system along with different kinds of sensors.</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Worked on the MLX9614 sensor for the ‘contactless’ Temperature Sensing Scenario and drafted the code for the same. Helped in drafting the Reports.</a:t>
            </a:r>
            <a:endParaRPr lang="en-IN" sz="64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xmlns="" id="{04308501-E3A3-465A-A8B0-CBA941C601FD}"/>
              </a:ext>
            </a:extLst>
          </p:cNvPr>
          <p:cNvSpPr>
            <a:spLocks noGrp="1"/>
          </p:cNvSpPr>
          <p:nvPr>
            <p:ph sz="half" idx="2"/>
          </p:nvPr>
        </p:nvSpPr>
        <p:spPr>
          <a:xfrm>
            <a:off x="6019800" y="1981200"/>
            <a:ext cx="5334000" cy="4195763"/>
          </a:xfrm>
        </p:spPr>
        <p:txBody>
          <a:bodyPr>
            <a:normAutofit fontScale="25000" lnSpcReduction="20000"/>
          </a:bodyPr>
          <a:lstStyle/>
          <a:p>
            <a:pPr marL="0" indent="0">
              <a:lnSpc>
                <a:spcPct val="115000"/>
              </a:lnSpc>
              <a:spcAft>
                <a:spcPts val="1900"/>
              </a:spcAft>
              <a:buNone/>
            </a:pPr>
            <a:r>
              <a:rPr lang="en-US" sz="6400" u="sng" dirty="0" err="1">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Spriha</a:t>
            </a:r>
            <a:r>
              <a:rPr lang="en-US" sz="6400" u="sng" dirty="0">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Choudhary (18BCY10102) :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Worked on the ESP8266 Wi-Fi Sensor and the coding for the same.</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Did the Research work on how to make an efficient IoT system along with different kinds of sensors.</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With the help of the ESP8266 Wi-Fi Sensor worked on how the data will reach the Website from the device.</a:t>
            </a:r>
            <a:r>
              <a:rPr lang="en-IN" sz="6400" dirty="0">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Helped in drafting the Reports &amp; final presentation.</a:t>
            </a:r>
            <a:endParaRPr lang="en-IN" sz="64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83347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A person posing for a picture&#10;&#10;Description automatically generated with medium confidence">
            <a:extLst>
              <a:ext uri="{FF2B5EF4-FFF2-40B4-BE49-F238E27FC236}">
                <a16:creationId xmlns:a16="http://schemas.microsoft.com/office/drawing/2014/main" xmlns="" id="{483939F3-BB22-414F-921A-D9D1F7C9349D}"/>
              </a:ext>
            </a:extLst>
          </p:cNvPr>
          <p:cNvPicPr>
            <a:picLocks noGrp="1" noChangeAspect="1"/>
          </p:cNvPicPr>
          <p:nvPr>
            <p:ph type="pic" sz="quarter" idx="27"/>
          </p:nvPr>
        </p:nvPicPr>
        <p:blipFill rotWithShape="1">
          <a:blip r:embed="rId2" cstate="print">
            <a:extLst>
              <a:ext uri="{28A0092B-C50C-407E-A947-70E740481C1C}">
                <a14:useLocalDpi xmlns:a14="http://schemas.microsoft.com/office/drawing/2010/main" val="0"/>
              </a:ext>
            </a:extLst>
          </a:blip>
          <a:srcRect l="-1" t="4845" r="1" b="32763"/>
          <a:stretch/>
        </p:blipFill>
        <p:spPr>
          <a:xfrm>
            <a:off x="2237387" y="3367438"/>
            <a:ext cx="2880000" cy="2395882"/>
          </a:xfrm>
          <a:prstGeom prst="rect">
            <a:avLst/>
          </a:prstGeom>
          <a:ln>
            <a:noFill/>
          </a:ln>
          <a:effectLst>
            <a:outerShdw blurRad="190500" algn="tl" rotWithShape="0">
              <a:srgbClr val="000000">
                <a:alpha val="70000"/>
              </a:srgbClr>
            </a:outerShdw>
          </a:effectLst>
        </p:spPr>
      </p:pic>
      <p:pic>
        <p:nvPicPr>
          <p:cNvPr id="54" name="Picture Placeholder 53" descr="A person in a suit&#10;&#10;Description automatically generated with medium confidence">
            <a:extLst>
              <a:ext uri="{FF2B5EF4-FFF2-40B4-BE49-F238E27FC236}">
                <a16:creationId xmlns:a16="http://schemas.microsoft.com/office/drawing/2014/main" xmlns="" id="{C71E0086-F72E-46B1-B815-14C2E446BF08}"/>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8815" b="8815"/>
          <a:stretch>
            <a:fillRect/>
          </a:stretch>
        </p:blipFill>
        <p:spPr>
          <a:xfrm>
            <a:off x="6249430" y="3367438"/>
            <a:ext cx="2880000" cy="2412434"/>
          </a:xfrm>
          <a:prstGeom prst="rect">
            <a:avLst/>
          </a:prstGeom>
          <a:ln>
            <a:noFill/>
          </a:ln>
          <a:effectLst>
            <a:outerShdw blurRad="190500" algn="tl" rotWithShape="0">
              <a:srgbClr val="000000">
                <a:alpha val="70000"/>
              </a:srgbClr>
            </a:outerShdw>
          </a:effectLst>
        </p:spPr>
      </p:pic>
      <p:sp>
        <p:nvSpPr>
          <p:cNvPr id="15" name="Text Placeholder 14">
            <a:extLst>
              <a:ext uri="{FF2B5EF4-FFF2-40B4-BE49-F238E27FC236}">
                <a16:creationId xmlns:a16="http://schemas.microsoft.com/office/drawing/2014/main" xmlns="" id="{BEE5A8C2-E3CE-4BEB-ABE1-858F5E324393}"/>
              </a:ext>
            </a:extLst>
          </p:cNvPr>
          <p:cNvSpPr>
            <a:spLocks noGrp="1"/>
          </p:cNvSpPr>
          <p:nvPr>
            <p:ph type="body" sz="quarter" idx="15"/>
          </p:nvPr>
        </p:nvSpPr>
        <p:spPr>
          <a:xfrm>
            <a:off x="2109500" y="2845671"/>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18BCG10041 - DHRUV NANDAN </a:t>
            </a:r>
            <a:endParaRPr lang="en-IN" dirty="0"/>
          </a:p>
        </p:txBody>
      </p:sp>
      <p:sp>
        <p:nvSpPr>
          <p:cNvPr id="17" name="Text Placeholder 16">
            <a:extLst>
              <a:ext uri="{FF2B5EF4-FFF2-40B4-BE49-F238E27FC236}">
                <a16:creationId xmlns:a16="http://schemas.microsoft.com/office/drawing/2014/main" xmlns="" id="{7BD23B4E-FCC9-431F-9625-706F093644E5}"/>
              </a:ext>
            </a:extLst>
          </p:cNvPr>
          <p:cNvSpPr>
            <a:spLocks noGrp="1"/>
          </p:cNvSpPr>
          <p:nvPr>
            <p:ph type="body" sz="quarter" idx="29"/>
          </p:nvPr>
        </p:nvSpPr>
        <p:spPr>
          <a:xfrm>
            <a:off x="6249430" y="2782656"/>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18BCY10011 - AKSHIT SHARMA</a:t>
            </a:r>
            <a:endParaRPr lang="en-IN" b="1" dirty="0">
              <a:latin typeface="Times New Roman" panose="02020603050405020304" pitchFamily="18" charset="0"/>
              <a:cs typeface="Times New Roman" panose="02020603050405020304" pitchFamily="18" charset="0"/>
            </a:endParaRPr>
          </a:p>
        </p:txBody>
      </p:sp>
      <p:sp>
        <p:nvSpPr>
          <p:cNvPr id="18" name="Text Placeholder 17">
            <a:extLst>
              <a:ext uri="{FF2B5EF4-FFF2-40B4-BE49-F238E27FC236}">
                <a16:creationId xmlns:a16="http://schemas.microsoft.com/office/drawing/2014/main" xmlns="" id="{9759691A-20A6-4C9C-99DF-EB3ED3DF3414}"/>
              </a:ext>
            </a:extLst>
          </p:cNvPr>
          <p:cNvSpPr>
            <a:spLocks noGrp="1"/>
          </p:cNvSpPr>
          <p:nvPr>
            <p:ph type="body" sz="quarter" idx="30"/>
          </p:nvPr>
        </p:nvSpPr>
        <p:spPr>
          <a:xfrm>
            <a:off x="2161158" y="5821539"/>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18BCY10102 - SPRIHA CHOUDHARY</a:t>
            </a:r>
            <a:endParaRPr lang="en-IN" b="1" dirty="0">
              <a:latin typeface="Times New Roman" panose="02020603050405020304" pitchFamily="18" charset="0"/>
              <a:cs typeface="Times New Roman" panose="02020603050405020304" pitchFamily="18" charset="0"/>
            </a:endParaRPr>
          </a:p>
        </p:txBody>
      </p:sp>
      <p:sp>
        <p:nvSpPr>
          <p:cNvPr id="20" name="Text Placeholder 19">
            <a:extLst>
              <a:ext uri="{FF2B5EF4-FFF2-40B4-BE49-F238E27FC236}">
                <a16:creationId xmlns:a16="http://schemas.microsoft.com/office/drawing/2014/main" xmlns="" id="{1B2CE3E4-F759-44DB-9A42-3FA35A1ACF83}"/>
              </a:ext>
            </a:extLst>
          </p:cNvPr>
          <p:cNvSpPr>
            <a:spLocks noGrp="1"/>
          </p:cNvSpPr>
          <p:nvPr>
            <p:ph type="body" sz="quarter" idx="32"/>
          </p:nvPr>
        </p:nvSpPr>
        <p:spPr>
          <a:xfrm>
            <a:off x="6249430" y="5822159"/>
            <a:ext cx="3032458" cy="342058"/>
          </a:xfrm>
        </p:spPr>
        <p:txBody>
          <a:bodyPr>
            <a:normAutofit/>
          </a:bodyPr>
          <a:lstStyle/>
          <a:p>
            <a:pPr marL="0" indent="0">
              <a:buNone/>
            </a:pPr>
            <a:r>
              <a:rPr lang="en-US" b="1" dirty="0">
                <a:effectLst/>
                <a:latin typeface="Times New Roman" panose="02020603050405020304" pitchFamily="18" charset="0"/>
                <a:ea typeface="Times New Roman" panose="02020603050405020304" pitchFamily="18" charset="0"/>
              </a:rPr>
              <a:t>18BEC10002 - ADHYAYAN BHATNAGAR</a:t>
            </a:r>
            <a:endParaRPr lang="en-IN" dirty="0"/>
          </a:p>
        </p:txBody>
      </p:sp>
      <p:pic>
        <p:nvPicPr>
          <p:cNvPr id="50" name="Picture Placeholder 49" descr="A person wearing a blue shirt&#10;&#10;Description automatically generated with low confidence">
            <a:extLst>
              <a:ext uri="{FF2B5EF4-FFF2-40B4-BE49-F238E27FC236}">
                <a16:creationId xmlns:a16="http://schemas.microsoft.com/office/drawing/2014/main" xmlns="" id="{ABE1EDDC-16C6-420C-BEE6-731E6E1292B9}"/>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l="12235" t="14576" b="54292"/>
          <a:stretch/>
        </p:blipFill>
        <p:spPr>
          <a:xfrm>
            <a:off x="2307542" y="307817"/>
            <a:ext cx="2636373" cy="2448000"/>
          </a:xfrm>
          <a:prstGeom prst="rect">
            <a:avLst/>
          </a:prstGeom>
          <a:ln>
            <a:noFill/>
          </a:ln>
          <a:effectLst>
            <a:outerShdw blurRad="190500" algn="tl" rotWithShape="0">
              <a:srgbClr val="000000">
                <a:alpha val="70000"/>
              </a:srgbClr>
            </a:outerShdw>
          </a:effectLst>
        </p:spPr>
      </p:pic>
      <p:sp>
        <p:nvSpPr>
          <p:cNvPr id="44" name="Picture Placeholder 43">
            <a:extLst>
              <a:ext uri="{FF2B5EF4-FFF2-40B4-BE49-F238E27FC236}">
                <a16:creationId xmlns:a16="http://schemas.microsoft.com/office/drawing/2014/main" xmlns="" id="{E6592B29-B8B4-4D6E-A374-5A047588D404}"/>
              </a:ext>
            </a:extLst>
          </p:cNvPr>
          <p:cNvSpPr>
            <a:spLocks noGrp="1"/>
          </p:cNvSpPr>
          <p:nvPr>
            <p:ph type="pic" sz="quarter" idx="14"/>
          </p:nvPr>
        </p:nvSpPr>
        <p:spPr>
          <a:xfrm>
            <a:off x="6249430" y="325596"/>
            <a:ext cx="2776683" cy="2310250"/>
          </a:xfrm>
        </p:spPr>
      </p:sp>
    </p:spTree>
    <p:extLst>
      <p:ext uri="{BB962C8B-B14F-4D97-AF65-F5344CB8AC3E}">
        <p14:creationId xmlns:p14="http://schemas.microsoft.com/office/powerpoint/2010/main" val="742821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C6526-DC03-48F4-BB94-15F34F007A2A}"/>
              </a:ext>
            </a:extLst>
          </p:cNvPr>
          <p:cNvSpPr>
            <a:spLocks noGrp="1"/>
          </p:cNvSpPr>
          <p:nvPr>
            <p:ph type="title"/>
          </p:nvPr>
        </p:nvSpPr>
        <p:spPr>
          <a:xfrm>
            <a:off x="533400" y="374650"/>
            <a:ext cx="10991849" cy="1325563"/>
          </a:xfrm>
        </p:spPr>
        <p:txBody>
          <a:bodyPr>
            <a:normAutofit/>
          </a:bodyPr>
          <a:lstStyle/>
          <a:p>
            <a:pPr algn="ctr"/>
            <a:r>
              <a:rPr lang="en-IN" sz="4200" u="sng" dirty="0">
                <a:solidFill>
                  <a:srgbClr val="00B0F0"/>
                </a:solidFill>
                <a:latin typeface="Times New Roman" panose="02020603050405020304" pitchFamily="18" charset="0"/>
                <a:cs typeface="Times New Roman" panose="02020603050405020304" pitchFamily="18" charset="0"/>
              </a:rPr>
              <a:t>Module 2 : Deep Learning</a:t>
            </a:r>
          </a:p>
        </p:txBody>
      </p:sp>
      <p:sp>
        <p:nvSpPr>
          <p:cNvPr id="3" name="Content Placeholder 2">
            <a:extLst>
              <a:ext uri="{FF2B5EF4-FFF2-40B4-BE49-F238E27FC236}">
                <a16:creationId xmlns:a16="http://schemas.microsoft.com/office/drawing/2014/main" xmlns="" id="{F8834DE4-397B-4996-95A8-A16DFF740039}"/>
              </a:ext>
            </a:extLst>
          </p:cNvPr>
          <p:cNvSpPr>
            <a:spLocks noGrp="1"/>
          </p:cNvSpPr>
          <p:nvPr>
            <p:ph sz="half" idx="1"/>
          </p:nvPr>
        </p:nvSpPr>
        <p:spPr>
          <a:xfrm>
            <a:off x="533400" y="1981200"/>
            <a:ext cx="5486400" cy="4195763"/>
          </a:xfrm>
        </p:spPr>
        <p:txBody>
          <a:bodyPr>
            <a:normAutofit fontScale="25000" lnSpcReduction="20000"/>
          </a:bodyPr>
          <a:lstStyle/>
          <a:p>
            <a:pPr marL="0" indent="0">
              <a:lnSpc>
                <a:spcPct val="115000"/>
              </a:lnSpc>
              <a:spcAft>
                <a:spcPts val="10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400" u="sng" dirty="0">
                <a:solidFill>
                  <a:srgbClr val="FF0066"/>
                </a:solidFill>
                <a:effectLst/>
                <a:latin typeface="Times New Roman" panose="02020603050405020304" pitchFamily="18" charset="0"/>
                <a:ea typeface="Calibri" panose="020F0502020204030204" pitchFamily="34" charset="0"/>
                <a:cs typeface="Calibri" panose="020F0502020204030204" pitchFamily="34" charset="0"/>
              </a:rPr>
              <a:t>Jasroop Singh (18BCE10125):</a:t>
            </a:r>
            <a:r>
              <a:rPr lang="en-US" sz="6400" u="sng" dirty="0">
                <a:solidFill>
                  <a:srgbClr val="FF0066"/>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a:t>
            </a:r>
            <a:r>
              <a:rPr lang="en-US" sz="6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esigned and distributed the workflow of the projects. Subdivided the project into 3 modules. </a:t>
            </a:r>
            <a:r>
              <a:rPr lang="en-IN" sz="64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Created</a:t>
            </a:r>
            <a:r>
              <a:rPr lang="en-US" sz="6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managed the timelines of the projects. Carried out the training phase of ANN. Fine-tuned the architecture and hyperparameter values of ANN to attain maximum accuracy.</a:t>
            </a:r>
            <a:r>
              <a:rPr lang="en-US" sz="6400" dirty="0">
                <a:effectLst/>
                <a:highlight>
                  <a:srgbClr val="FFFFFF"/>
                </a:highlight>
                <a:latin typeface="Times New Roman" panose="02020603050405020304" pitchFamily="18" charset="0"/>
                <a:ea typeface="Times New Roman" panose="02020603050405020304" pitchFamily="18" charset="0"/>
              </a:rPr>
              <a:t> Helped in Drafting the final presentation.</a:t>
            </a:r>
          </a:p>
          <a:p>
            <a:pPr marL="0" indent="0">
              <a:lnSpc>
                <a:spcPct val="115000"/>
              </a:lnSpc>
              <a:spcAft>
                <a:spcPts val="10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400" u="sng" dirty="0">
                <a:solidFill>
                  <a:srgbClr val="FF0066"/>
                </a:solidFill>
                <a:effectLst/>
                <a:latin typeface="Times New Roman" panose="02020603050405020304" pitchFamily="18" charset="0"/>
                <a:ea typeface="Times New Roman" panose="02020603050405020304" pitchFamily="18" charset="0"/>
              </a:rPr>
              <a:t>Pratyush Sethi (18BCE10314):</a:t>
            </a:r>
            <a:r>
              <a:rPr lang="en-IN" sz="6400" u="sng" dirty="0">
                <a:solidFill>
                  <a:srgbClr val="FF0066"/>
                </a:solidFill>
                <a:latin typeface="Calibri" panose="020F0502020204030204" pitchFamily="34" charset="0"/>
                <a:ea typeface="Times New Roman" panose="02020603050405020304" pitchFamily="18" charset="0"/>
              </a:rPr>
              <a:t> </a:t>
            </a:r>
            <a:r>
              <a:rPr lang="en-US" sz="6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a:t>
            </a:r>
            <a:r>
              <a:rPr lang="en-US"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as checked the dataset for inconsistencies.</a:t>
            </a:r>
            <a:r>
              <a:rPr lang="en-IN" sz="6400" dirty="0">
                <a:latin typeface="Calibri" panose="020F0502020204030204" pitchFamily="34" charset="0"/>
                <a:ea typeface="Times New Roman" panose="02020603050405020304" pitchFamily="18" charset="0"/>
                <a:cs typeface="Times New Roman" panose="02020603050405020304" pitchFamily="18" charset="0"/>
              </a:rPr>
              <a:t> </a:t>
            </a:r>
            <a:r>
              <a:rPr lang="en-US" sz="6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a:t>
            </a:r>
            <a:r>
              <a:rPr lang="en-US"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erformed feature selection using correlation as a parameters. Decided initial ANN architecture with initial set of hyperparameters. </a:t>
            </a:r>
            <a:r>
              <a:rPr lang="en-IN" sz="6400" dirty="0">
                <a:latin typeface="Calibri" panose="020F0502020204030204" pitchFamily="34" charset="0"/>
                <a:ea typeface="Times New Roman" panose="02020603050405020304" pitchFamily="18" charset="0"/>
                <a:cs typeface="Times New Roman" panose="02020603050405020304" pitchFamily="18" charset="0"/>
              </a:rPr>
              <a:t>Also helped in the</a:t>
            </a:r>
            <a:r>
              <a:rPr lang="en-US" sz="640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fine-tuned document section of deep learning in the report. Decided the evaluation metric to be used for ANN.</a:t>
            </a:r>
            <a:endParaRPr lang="en-IN" sz="6400" u="none" strike="noStrike"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xmlns="" id="{04308501-E3A3-465A-A8B0-CBA941C601FD}"/>
              </a:ext>
            </a:extLst>
          </p:cNvPr>
          <p:cNvSpPr>
            <a:spLocks noGrp="1"/>
          </p:cNvSpPr>
          <p:nvPr>
            <p:ph sz="half" idx="2"/>
          </p:nvPr>
        </p:nvSpPr>
        <p:spPr>
          <a:xfrm>
            <a:off x="6019800" y="1981199"/>
            <a:ext cx="5334000" cy="4195763"/>
          </a:xfrm>
        </p:spPr>
        <p:txBody>
          <a:bodyPr>
            <a:normAutofit fontScale="25000" lnSpcReduction="20000"/>
          </a:bodyPr>
          <a:lstStyle/>
          <a:p>
            <a:pPr marL="0" indent="0">
              <a:lnSpc>
                <a:spcPct val="115000"/>
              </a:lnSpc>
              <a:spcAft>
                <a:spcPts val="1900"/>
              </a:spcAft>
              <a:buNone/>
            </a:pPr>
            <a:r>
              <a:rPr lang="en-US" sz="6400" u="sng" dirty="0" err="1">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Nivesh</a:t>
            </a:r>
            <a:r>
              <a:rPr lang="en-US" sz="6400" u="sng" dirty="0">
                <a:solidFill>
                  <a:srgbClr val="FF0066"/>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Ahuja (18BCE10179)</a:t>
            </a:r>
            <a:r>
              <a:rPr lang="en-IN" sz="6400" u="sng" dirty="0">
                <a:solidFill>
                  <a:srgbClr val="FF0066"/>
                </a:solidFill>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t>
            </a:r>
            <a:r>
              <a:rPr lang="en-US" sz="64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Searched and compared multiple datasets to obtain this dataset (WESAD) which focusses on predicting stress with utmost precision.</a:t>
            </a:r>
            <a:r>
              <a:rPr lang="en-IN" sz="6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Helped in filtering the dataset. D</a:t>
            </a:r>
            <a:r>
              <a:rPr lang="en-US" sz="64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one research on finding the factors which doctors use to detect mental abnormalities (like ecg, pulse rate, </a:t>
            </a:r>
            <a:r>
              <a:rPr lang="en-US" sz="64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rr</a:t>
            </a:r>
            <a:r>
              <a:rPr lang="en-US" sz="64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interval, etc.). </a:t>
            </a:r>
            <a:r>
              <a:rPr lang="en-US" sz="6400" dirty="0">
                <a:solidFill>
                  <a:srgbClr val="000000"/>
                </a:solidFill>
                <a:highlight>
                  <a:srgbClr val="FFFFFF"/>
                </a:highlight>
                <a:latin typeface="Times New Roman" panose="02020603050405020304" pitchFamily="18" charset="0"/>
                <a:ea typeface="Calibri" panose="020F0502020204030204" pitchFamily="34" charset="0"/>
                <a:cs typeface="Times New Roman" panose="02020603050405020304" pitchFamily="18" charset="0"/>
              </a:rPr>
              <a:t>D</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rafted the deep learning section of the report &amp; Complied the final presentation.</a:t>
            </a:r>
          </a:p>
          <a:p>
            <a:pPr marL="0" indent="0">
              <a:lnSpc>
                <a:spcPct val="115000"/>
              </a:lnSpc>
              <a:spcAft>
                <a:spcPts val="1900"/>
              </a:spcAft>
              <a:buNone/>
            </a:pPr>
            <a:r>
              <a:rPr lang="en-US" sz="6400" u="sng" dirty="0" err="1">
                <a:solidFill>
                  <a:srgbClr val="FF0066"/>
                </a:solidFill>
                <a:effectLst/>
                <a:latin typeface="Times New Roman" panose="02020603050405020304" pitchFamily="18" charset="0"/>
                <a:ea typeface="Calibri" panose="020F0502020204030204" pitchFamily="34" charset="0"/>
                <a:cs typeface="Times New Roman" panose="02020603050405020304" pitchFamily="18" charset="0"/>
              </a:rPr>
              <a:t>Nishtha</a:t>
            </a:r>
            <a:r>
              <a:rPr lang="en-US" sz="6400" u="sng" dirty="0">
                <a:solidFill>
                  <a:srgbClr val="FF0066"/>
                </a:solidFill>
                <a:effectLst/>
                <a:latin typeface="Times New Roman" panose="02020603050405020304" pitchFamily="18" charset="0"/>
                <a:ea typeface="Calibri" panose="020F0502020204030204" pitchFamily="34" charset="0"/>
                <a:cs typeface="Times New Roman" panose="02020603050405020304" pitchFamily="18" charset="0"/>
              </a:rPr>
              <a:t> Bhatija (18BCE10178)</a:t>
            </a:r>
            <a:r>
              <a:rPr lang="en-IN" sz="6400" u="sng" dirty="0">
                <a:solidFill>
                  <a:srgbClr val="FF0066"/>
                </a:solidFill>
                <a:latin typeface="Times New Roman" panose="02020603050405020304" pitchFamily="18" charset="0"/>
                <a:ea typeface="Calibri" panose="020F0502020204030204" pitchFamily="34" charset="0"/>
                <a:cs typeface="Times New Roman" panose="02020603050405020304" pitchFamily="18" charset="0"/>
              </a:rPr>
              <a:t>: </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She has done research on how </a:t>
            </a:r>
            <a:r>
              <a:rPr lang="en-US" sz="6400" u="none" strike="noStrike" dirty="0" err="1">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rr</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intervals are extracted from ecg.</a:t>
            </a:r>
            <a:r>
              <a:rPr lang="en-IN" sz="6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Helped in filtering the dataset. </a:t>
            </a:r>
            <a:r>
              <a:rPr lang="en-US" sz="6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t>
            </a:r>
            <a:r>
              <a:rPr lang="en-US" sz="64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esearched on finding the factors which doctors use to detect mental abnormalities (like ecg, pulse rate, </a:t>
            </a:r>
            <a:r>
              <a:rPr lang="en-US" sz="640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rr</a:t>
            </a:r>
            <a:r>
              <a:rPr lang="en-US" sz="640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interval, etc.). </a:t>
            </a:r>
            <a:r>
              <a:rPr lang="en-IN" sz="6400" dirty="0">
                <a:latin typeface="Times New Roman" panose="02020603050405020304" pitchFamily="18" charset="0"/>
                <a:ea typeface="Calibri" panose="020F0502020204030204" pitchFamily="34" charset="0"/>
                <a:cs typeface="Times New Roman" panose="02020603050405020304" pitchFamily="18" charset="0"/>
              </a:rPr>
              <a:t>H</a:t>
            </a:r>
            <a:r>
              <a:rPr lang="en-US" sz="6400" u="none" strike="noStrike"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as drafted the deep learning section of the report &amp; final presentation.</a:t>
            </a:r>
            <a:endParaRPr lang="en-IN" sz="64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738357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C6526-DC03-48F4-BB94-15F34F007A2A}"/>
              </a:ext>
            </a:extLst>
          </p:cNvPr>
          <p:cNvSpPr>
            <a:spLocks noGrp="1"/>
          </p:cNvSpPr>
          <p:nvPr>
            <p:ph type="title"/>
          </p:nvPr>
        </p:nvSpPr>
        <p:spPr>
          <a:xfrm>
            <a:off x="533400" y="374650"/>
            <a:ext cx="10991849" cy="1325563"/>
          </a:xfrm>
        </p:spPr>
        <p:txBody>
          <a:bodyPr>
            <a:normAutofit/>
          </a:bodyPr>
          <a:lstStyle/>
          <a:p>
            <a:pPr algn="ctr"/>
            <a:r>
              <a:rPr lang="en-IN" sz="4200" u="sng" dirty="0">
                <a:solidFill>
                  <a:srgbClr val="00B0F0"/>
                </a:solidFill>
                <a:latin typeface="Times New Roman" panose="02020603050405020304" pitchFamily="18" charset="0"/>
                <a:cs typeface="Times New Roman" panose="02020603050405020304" pitchFamily="18" charset="0"/>
              </a:rPr>
              <a:t>Module 3 : Web Development</a:t>
            </a:r>
          </a:p>
        </p:txBody>
      </p:sp>
      <p:sp>
        <p:nvSpPr>
          <p:cNvPr id="3" name="Content Placeholder 2">
            <a:extLst>
              <a:ext uri="{FF2B5EF4-FFF2-40B4-BE49-F238E27FC236}">
                <a16:creationId xmlns:a16="http://schemas.microsoft.com/office/drawing/2014/main" xmlns="" id="{F8834DE4-397B-4996-95A8-A16DFF740039}"/>
              </a:ext>
            </a:extLst>
          </p:cNvPr>
          <p:cNvSpPr>
            <a:spLocks noGrp="1"/>
          </p:cNvSpPr>
          <p:nvPr>
            <p:ph sz="half" idx="1"/>
          </p:nvPr>
        </p:nvSpPr>
        <p:spPr>
          <a:xfrm>
            <a:off x="533400" y="1981200"/>
            <a:ext cx="5486400" cy="4724400"/>
          </a:xfrm>
        </p:spPr>
        <p:txBody>
          <a:bodyPr>
            <a:normAutofit fontScale="25000" lnSpcReduction="20000"/>
          </a:bodyPr>
          <a:lstStyle/>
          <a:p>
            <a:pPr marL="0" indent="0">
              <a:lnSpc>
                <a:spcPct val="115000"/>
              </a:lnSpc>
              <a:spcAft>
                <a:spcPts val="1000"/>
              </a:spcAft>
              <a:buNone/>
            </a:pPr>
            <a:r>
              <a:rPr lang="en-US" sz="6400" dirty="0">
                <a:solidFill>
                  <a:srgbClr val="FF0066"/>
                </a:solidFill>
                <a:effectLst/>
                <a:latin typeface="Times New Roman" panose="02020603050405020304" pitchFamily="18" charset="0"/>
                <a:ea typeface="Times New Roman" panose="02020603050405020304" pitchFamily="18" charset="0"/>
                <a:cs typeface="Times New Roman" panose="02020603050405020304" pitchFamily="18" charset="0"/>
              </a:rPr>
              <a:t>Dhruv Nandan (18BCG10041)</a:t>
            </a:r>
            <a:r>
              <a:rPr lang="en-IN" sz="6400" dirty="0">
                <a:solidFill>
                  <a:srgbClr val="FF006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W</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orked as a frontend developer on React. </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Created</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the mockup design. </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I</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deated on different mobile designs and produced the website design for mobile and tablet view</a:t>
            </a:r>
            <a:r>
              <a:rPr lang="en-IN" sz="6400" dirty="0">
                <a:latin typeface="Calibri" panose="020F0502020204030204" pitchFamily="34" charset="0"/>
                <a:ea typeface="Times New Roman" panose="02020603050405020304" pitchFamily="18" charset="0"/>
                <a:cs typeface="Times New Roman" panose="02020603050405020304" pitchFamily="18" charset="0"/>
              </a:rPr>
              <a:t>. </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Built the wireframe for the website and routed the websites.Learnt JEST and wrote basic unit tests to tests the standalone wireframe. Learnt native-base for react-native and ant-design for react. Developed blocks of website using the CSS-baseline for ease of handling.</a:t>
            </a:r>
          </a:p>
          <a:p>
            <a:pPr marL="0" lvl="0" indent="0">
              <a:lnSpc>
                <a:spcPct val="115000"/>
              </a:lnSpc>
              <a:buNone/>
            </a:pP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5000"/>
              </a:lnSpc>
              <a:spcAft>
                <a:spcPts val="1000"/>
              </a:spcAft>
              <a:buNone/>
            </a:pPr>
            <a:r>
              <a:rPr lang="en-US" sz="6400" u="sng" dirty="0">
                <a:solidFill>
                  <a:srgbClr val="FF0066"/>
                </a:solidFill>
                <a:effectLst/>
                <a:latin typeface="Times New Roman" panose="02020603050405020304" pitchFamily="18" charset="0"/>
                <a:ea typeface="Times New Roman" panose="02020603050405020304" pitchFamily="18" charset="0"/>
              </a:rPr>
              <a:t>Snehal Kamal (18BCE10318): </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P</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rimarily worked as a frontend developer </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&amp; </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focused on design principles and material UI baseline. Worked on react-native alongside Dhruv and completed the mockup for mobile and web-application.</a:t>
            </a:r>
            <a:r>
              <a:rPr lang="en-US" sz="6400" dirty="0">
                <a:latin typeface="Times New Roman" panose="02020603050405020304" pitchFamily="18" charset="0"/>
                <a:ea typeface="Times New Roman" panose="02020603050405020304" pitchFamily="18" charset="0"/>
                <a:cs typeface="Times New Roman" panose="02020603050405020304" pitchFamily="18" charset="0"/>
              </a:rPr>
              <a:t> W</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orked upon improving the website using design </a:t>
            </a:r>
            <a:r>
              <a:rPr lang="en-US" sz="6400" dirty="0" err="1">
                <a:effectLst/>
                <a:latin typeface="Times New Roman" panose="02020603050405020304" pitchFamily="18" charset="0"/>
                <a:ea typeface="Times New Roman" panose="02020603050405020304" pitchFamily="18" charset="0"/>
                <a:cs typeface="Times New Roman" panose="02020603050405020304" pitchFamily="18" charset="0"/>
              </a:rPr>
              <a:t>principles.Learnt</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Material UI for react and developed blocks of website using the CSS-baseline for ease of handling. Came up with the base requirements for unit tests. Worked on the parts of information to be populated by the backend.</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xmlns="" id="{04308501-E3A3-465A-A8B0-CBA941C601FD}"/>
              </a:ext>
            </a:extLst>
          </p:cNvPr>
          <p:cNvSpPr>
            <a:spLocks noGrp="1"/>
          </p:cNvSpPr>
          <p:nvPr>
            <p:ph sz="half" idx="2"/>
          </p:nvPr>
        </p:nvSpPr>
        <p:spPr>
          <a:xfrm>
            <a:off x="6019800" y="1981200"/>
            <a:ext cx="5334000" cy="4195763"/>
          </a:xfrm>
        </p:spPr>
        <p:txBody>
          <a:bodyPr>
            <a:normAutofit fontScale="25000" lnSpcReduction="20000"/>
          </a:bodyPr>
          <a:lstStyle/>
          <a:p>
            <a:pPr marL="0" indent="0">
              <a:lnSpc>
                <a:spcPct val="115000"/>
              </a:lnSpc>
              <a:spcAft>
                <a:spcPts val="1000"/>
              </a:spcAft>
              <a:buNone/>
            </a:pPr>
            <a:r>
              <a:rPr lang="en-US" sz="6400" u="sng" dirty="0" err="1">
                <a:solidFill>
                  <a:srgbClr val="FF0066"/>
                </a:solidFill>
                <a:effectLst/>
                <a:latin typeface="Times New Roman" panose="02020603050405020304" pitchFamily="18" charset="0"/>
                <a:ea typeface="Times New Roman" panose="02020603050405020304" pitchFamily="18" charset="0"/>
                <a:cs typeface="Times New Roman" panose="02020603050405020304" pitchFamily="18" charset="0"/>
              </a:rPr>
              <a:t>Gursimar</a:t>
            </a:r>
            <a:r>
              <a:rPr lang="en-US" sz="6400" u="sng" dirty="0">
                <a:solidFill>
                  <a:srgbClr val="FF0066"/>
                </a:solidFill>
                <a:effectLst/>
                <a:latin typeface="Times New Roman" panose="02020603050405020304" pitchFamily="18" charset="0"/>
                <a:ea typeface="Times New Roman" panose="02020603050405020304" pitchFamily="18" charset="0"/>
                <a:cs typeface="Times New Roman" panose="02020603050405020304" pitchFamily="18" charset="0"/>
              </a:rPr>
              <a:t> Singh (18BCE10105)</a:t>
            </a:r>
            <a:r>
              <a:rPr lang="en-IN" sz="6400" u="sng" dirty="0">
                <a:solidFill>
                  <a:srgbClr val="FF0066"/>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Lead the team for Web and Mobile App Development.</a:t>
            </a:r>
            <a:r>
              <a:rPr lang="en-IN" sz="64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Researched on and suggested the optimal Technology Stack. Came up with the design using Adobe XD and worked on the wireframe architecture. Primarily worked as the backend developer. Created a server less backend using </a:t>
            </a:r>
            <a:r>
              <a:rPr lang="en-US" sz="6400" dirty="0" err="1">
                <a:effectLst/>
                <a:latin typeface="Times New Roman" panose="02020603050405020304" pitchFamily="18" charset="0"/>
                <a:ea typeface="Times New Roman" panose="02020603050405020304" pitchFamily="18" charset="0"/>
                <a:cs typeface="Times New Roman" panose="02020603050405020304" pitchFamily="18" charset="0"/>
              </a:rPr>
              <a:t>FastAPI</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defined its models, APIs, and deployed it using </a:t>
            </a:r>
            <a:r>
              <a:rPr lang="en-US" sz="6400" dirty="0" err="1">
                <a:effectLst/>
                <a:latin typeface="Times New Roman" panose="02020603050405020304" pitchFamily="18" charset="0"/>
                <a:ea typeface="Times New Roman" panose="02020603050405020304" pitchFamily="18" charset="0"/>
                <a:cs typeface="Times New Roman" panose="02020603050405020304" pitchFamily="18" charset="0"/>
              </a:rPr>
              <a:t>Gunicov</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6400" dirty="0" err="1">
                <a:effectLst/>
                <a:latin typeface="Times New Roman" panose="02020603050405020304" pitchFamily="18" charset="0"/>
                <a:ea typeface="Times New Roman" panose="02020603050405020304" pitchFamily="18" charset="0"/>
                <a:cs typeface="Times New Roman" panose="02020603050405020304" pitchFamily="18" charset="0"/>
              </a:rPr>
              <a:t>Unicorv</a:t>
            </a:r>
            <a:r>
              <a:rPr lang="en-US" sz="6400" dirty="0">
                <a:effectLst/>
                <a:latin typeface="Times New Roman" panose="02020603050405020304" pitchFamily="18" charset="0"/>
                <a:ea typeface="Times New Roman" panose="02020603050405020304" pitchFamily="18" charset="0"/>
                <a:cs typeface="Times New Roman" panose="02020603050405020304" pitchFamily="18" charset="0"/>
              </a:rPr>
              <a:t> and Docker. Worked upon the Architecture for communication of Information and Information Architecture for design to figure out the relationships between web pages. Extended the wireframe to add the mockup backend, and tested the wireframe using JEST. Combined the backend and frontend and handled the APIs in using AXIOS to populate data. Worked upon tensorflow.js to understand the implementation of CNN in react and proposed to implement it through API rather than locally.</a:t>
            </a:r>
            <a:endParaRPr lang="en-IN" sz="6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spcAft>
                <a:spcPts val="1900"/>
              </a:spcAft>
              <a:buNone/>
            </a:pPr>
            <a:endParaRPr lang="en-IN" sz="6400" u="none" strike="noStrike"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45179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xmlns="" id="{3E279A52-177D-482C-92C8-10DD7A18F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9CB4EEB-D555-4486-9119-0A4F74D19C61}"/>
              </a:ext>
            </a:extLst>
          </p:cNvPr>
          <p:cNvSpPr>
            <a:spLocks noGrp="1"/>
          </p:cNvSpPr>
          <p:nvPr>
            <p:ph type="title"/>
          </p:nvPr>
        </p:nvSpPr>
        <p:spPr>
          <a:xfrm>
            <a:off x="1251677" y="662399"/>
            <a:ext cx="4357499" cy="1494000"/>
          </a:xfrm>
        </p:spPr>
        <p:txBody>
          <a:bodyPr anchor="t">
            <a:normAutofit/>
          </a:bodyPr>
          <a:lstStyle/>
          <a:p>
            <a:r>
              <a:rPr lang="en-US" dirty="0">
                <a:latin typeface="Times New Roman" panose="02020603050405020304" pitchFamily="18" charset="0"/>
                <a:cs typeface="Times New Roman" panose="02020603050405020304" pitchFamily="18" charset="0"/>
              </a:rPr>
              <a:t>References</a:t>
            </a:r>
            <a:endParaRPr lang="en-IN">
              <a:latin typeface="Times New Roman" panose="02020603050405020304" pitchFamily="18" charset="0"/>
              <a:cs typeface="Times New Roman" panose="02020603050405020304" pitchFamily="18" charset="0"/>
            </a:endParaRPr>
          </a:p>
        </p:txBody>
      </p:sp>
      <p:grpSp>
        <p:nvGrpSpPr>
          <p:cNvPr id="22" name="Group 16">
            <a:extLst>
              <a:ext uri="{FF2B5EF4-FFF2-40B4-BE49-F238E27FC236}">
                <a16:creationId xmlns:a16="http://schemas.microsoft.com/office/drawing/2014/main" xmlns="" id="{4BCD063E-D4FF-4FB3-8F1D-5DD22888367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18" name="Freeform 6">
              <a:extLst>
                <a:ext uri="{FF2B5EF4-FFF2-40B4-BE49-F238E27FC236}">
                  <a16:creationId xmlns:a16="http://schemas.microsoft.com/office/drawing/2014/main" xmlns="" id="{74E5C9C3-37C9-425E-A935-0CE649921D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23" name="Freeform 6">
              <a:extLst>
                <a:ext uri="{FF2B5EF4-FFF2-40B4-BE49-F238E27FC236}">
                  <a16:creationId xmlns:a16="http://schemas.microsoft.com/office/drawing/2014/main" xmlns="" id="{2526C943-4313-4653-93E0-80AA1FD610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xmlns="" id="{B82E76F4-15D4-447D-9676-75796695A49E}"/>
              </a:ext>
            </a:extLst>
          </p:cNvPr>
          <p:cNvSpPr>
            <a:spLocks noGrp="1"/>
          </p:cNvSpPr>
          <p:nvPr>
            <p:ph idx="1"/>
          </p:nvPr>
        </p:nvSpPr>
        <p:spPr>
          <a:xfrm>
            <a:off x="1251678" y="2286000"/>
            <a:ext cx="4363595" cy="3844800"/>
          </a:xfrm>
        </p:spPr>
        <p:txBody>
          <a:bodyPr>
            <a:normAutofit/>
          </a:bodyPr>
          <a:lstStyle/>
          <a:p>
            <a:pPr lvl="0">
              <a:buFont typeface="Wingdings" panose="05000000000000000000" pitchFamily="2" charset="2"/>
              <a:buChar char="v"/>
              <a:tabLst>
                <a:tab pos="422910" algn="l"/>
              </a:tabLst>
            </a:pPr>
            <a:r>
              <a:rPr lang="en-US" sz="1400" spc="0">
                <a:solidFill>
                  <a:schemeClr val="tx1">
                    <a:alpha val="60000"/>
                  </a:schemeClr>
                </a:solidFill>
                <a:effectLst/>
                <a:latin typeface="Times New Roman" panose="02020603050405020304" pitchFamily="18" charset="0"/>
                <a:ea typeface="Times New Roman" panose="02020603050405020304" pitchFamily="18" charset="0"/>
              </a:rPr>
              <a:t>Johan</a:t>
            </a:r>
            <a:r>
              <a:rPr lang="en-US" sz="1400" spc="-4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Bilsen.</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Suicide</a:t>
            </a:r>
            <a:r>
              <a:rPr lang="en-US" sz="1400" spc="-6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and</a:t>
            </a:r>
            <a:r>
              <a:rPr lang="en-US" sz="1400" spc="-4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youth:</a:t>
            </a:r>
            <a:r>
              <a:rPr lang="en-US" sz="1400" spc="-4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Risk</a:t>
            </a:r>
            <a:r>
              <a:rPr lang="en-US" sz="1400" spc="-4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factors.Frontiers</a:t>
            </a:r>
            <a:r>
              <a:rPr lang="en-US" sz="1400" spc="-4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in</a:t>
            </a:r>
            <a:r>
              <a:rPr lang="en-US" sz="1400" spc="-4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Psychiatry,9:540,</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2018.</a:t>
            </a:r>
            <a:endParaRPr lang="en-IN" sz="1400" spc="0">
              <a:solidFill>
                <a:schemeClr val="tx1">
                  <a:alpha val="60000"/>
                </a:schemeClr>
              </a:solidFill>
              <a:effectLst/>
              <a:latin typeface="Times New Roman" panose="02020603050405020304" pitchFamily="18" charset="0"/>
              <a:ea typeface="Times New Roman" panose="02020603050405020304" pitchFamily="18" charset="0"/>
            </a:endParaRPr>
          </a:p>
          <a:p>
            <a:pPr marR="81280" lvl="0">
              <a:buFont typeface="Wingdings" panose="05000000000000000000" pitchFamily="2" charset="2"/>
              <a:buChar char="v"/>
              <a:tabLst>
                <a:tab pos="422910" algn="l"/>
              </a:tabLst>
            </a:pPr>
            <a:r>
              <a:rPr lang="en-US" sz="1400" spc="0">
                <a:solidFill>
                  <a:schemeClr val="tx1">
                    <a:alpha val="60000"/>
                  </a:schemeClr>
                </a:solidFill>
                <a:effectLst/>
                <a:latin typeface="Times New Roman" panose="02020603050405020304" pitchFamily="18" charset="0"/>
                <a:ea typeface="Times New Roman" panose="02020603050405020304" pitchFamily="18" charset="0"/>
              </a:rPr>
              <a:t>Carl F Weems, VG Carrion, BH Mccurdy, and Mikaela D Scozzafava.Increased risk</a:t>
            </a:r>
            <a:r>
              <a:rPr lang="en-US" sz="1400" spc="-5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of</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suicide</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due</a:t>
            </a:r>
            <a:r>
              <a:rPr lang="en-US" sz="1400" spc="-6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to</a:t>
            </a:r>
            <a:r>
              <a:rPr lang="en-US" sz="1400" spc="-6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economic</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and</a:t>
            </a:r>
            <a:r>
              <a:rPr lang="en-US" sz="1400" spc="-5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social</a:t>
            </a:r>
            <a:r>
              <a:rPr lang="en-US" sz="1400" spc="-6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impacts</a:t>
            </a:r>
            <a:r>
              <a:rPr lang="en-US" sz="1400" spc="-4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of</a:t>
            </a:r>
            <a:r>
              <a:rPr lang="en-US" sz="1400" spc="-5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socialdistancing</a:t>
            </a:r>
            <a:r>
              <a:rPr lang="en-US" sz="1400" spc="-5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measures</a:t>
            </a:r>
            <a:r>
              <a:rPr lang="en-US" sz="1400" spc="-6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to address the covid-19 pandemic: A forecast.Res.Prepr,</a:t>
            </a:r>
            <a:r>
              <a:rPr lang="en-US" sz="1400" spc="-6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2020.</a:t>
            </a:r>
            <a:endParaRPr lang="en-IN" sz="1400" spc="0">
              <a:solidFill>
                <a:schemeClr val="tx1">
                  <a:alpha val="60000"/>
                </a:schemeClr>
              </a:solidFill>
              <a:effectLst/>
              <a:latin typeface="Times New Roman" panose="02020603050405020304" pitchFamily="18" charset="0"/>
              <a:ea typeface="Times New Roman" panose="02020603050405020304" pitchFamily="18" charset="0"/>
            </a:endParaRPr>
          </a:p>
          <a:p>
            <a:pPr marR="365760" lvl="0">
              <a:spcBef>
                <a:spcPts val="5"/>
              </a:spcBef>
              <a:spcAft>
                <a:spcPts val="0"/>
              </a:spcAft>
              <a:buFont typeface="Wingdings" panose="05000000000000000000" pitchFamily="2" charset="2"/>
              <a:buChar char="v"/>
              <a:tabLst>
                <a:tab pos="422910" algn="l"/>
              </a:tabLst>
            </a:pPr>
            <a:r>
              <a:rPr lang="en-US" sz="1400" spc="0">
                <a:solidFill>
                  <a:schemeClr val="tx1">
                    <a:alpha val="60000"/>
                  </a:schemeClr>
                </a:solidFill>
                <a:effectLst/>
                <a:latin typeface="Times New Roman" panose="02020603050405020304" pitchFamily="18" charset="0"/>
                <a:ea typeface="Times New Roman" panose="02020603050405020304" pitchFamily="18" charset="0"/>
              </a:rPr>
              <a:t>Mesquita, João, et al. "Assessing the ESP8266 WiFi module for the Internet of Things." </a:t>
            </a:r>
            <a:r>
              <a:rPr lang="en-US" sz="1400" i="1" spc="0">
                <a:solidFill>
                  <a:schemeClr val="tx1">
                    <a:alpha val="60000"/>
                  </a:schemeClr>
                </a:solidFill>
                <a:effectLst/>
                <a:latin typeface="Times New Roman" panose="02020603050405020304" pitchFamily="18" charset="0"/>
                <a:ea typeface="Times New Roman" panose="02020603050405020304" pitchFamily="18" charset="0"/>
              </a:rPr>
              <a:t>2018 IEEE 23rd International Conference on Emerging Technologies and Factory Automation (ETFA)</a:t>
            </a:r>
            <a:r>
              <a:rPr lang="en-US" sz="1400" spc="0">
                <a:solidFill>
                  <a:schemeClr val="tx1">
                    <a:alpha val="60000"/>
                  </a:schemeClr>
                </a:solidFill>
                <a:effectLst/>
                <a:latin typeface="Times New Roman" panose="02020603050405020304" pitchFamily="18" charset="0"/>
                <a:ea typeface="Times New Roman" panose="02020603050405020304" pitchFamily="18" charset="0"/>
              </a:rPr>
              <a:t>. Vol. 1. IEEE,</a:t>
            </a:r>
            <a:r>
              <a:rPr lang="en-US" sz="1400" spc="-25">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2018.</a:t>
            </a:r>
            <a:endParaRPr lang="en-IN" sz="1400" spc="0">
              <a:solidFill>
                <a:schemeClr val="tx1">
                  <a:alpha val="60000"/>
                </a:schemeClr>
              </a:solidFill>
              <a:effectLst/>
              <a:latin typeface="Times New Roman" panose="02020603050405020304" pitchFamily="18" charset="0"/>
              <a:ea typeface="Times New Roman" panose="02020603050405020304" pitchFamily="18" charset="0"/>
            </a:endParaRPr>
          </a:p>
          <a:p>
            <a:pPr marR="169545" lvl="0">
              <a:spcBef>
                <a:spcPts val="5"/>
              </a:spcBef>
              <a:spcAft>
                <a:spcPts val="0"/>
              </a:spcAft>
              <a:buFont typeface="Wingdings" panose="05000000000000000000" pitchFamily="2" charset="2"/>
              <a:buChar char="v"/>
              <a:tabLst>
                <a:tab pos="422910" algn="l"/>
              </a:tabLst>
            </a:pPr>
            <a:r>
              <a:rPr lang="en-US" sz="1400" spc="0">
                <a:solidFill>
                  <a:schemeClr val="tx1">
                    <a:alpha val="60000"/>
                  </a:schemeClr>
                </a:solidFill>
                <a:effectLst/>
                <a:latin typeface="Times New Roman" panose="02020603050405020304" pitchFamily="18" charset="0"/>
                <a:ea typeface="Times New Roman" panose="02020603050405020304" pitchFamily="18" charset="0"/>
              </a:rPr>
              <a:t>Patnaik Patnaikuni, Dinkar R. "A Comparative Study of Arduino, Raspberry Pi and ESP8266 as IoT Development Board." </a:t>
            </a:r>
            <a:r>
              <a:rPr lang="en-US" sz="1400" i="1" spc="0">
                <a:solidFill>
                  <a:schemeClr val="tx1">
                    <a:alpha val="60000"/>
                  </a:schemeClr>
                </a:solidFill>
                <a:effectLst/>
                <a:latin typeface="Times New Roman" panose="02020603050405020304" pitchFamily="18" charset="0"/>
                <a:ea typeface="Times New Roman" panose="02020603050405020304" pitchFamily="18" charset="0"/>
              </a:rPr>
              <a:t>International Journal of Advanced Research in Computer Science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8.5</a:t>
            </a:r>
            <a:r>
              <a:rPr lang="en-US" sz="1400" spc="10">
                <a:solidFill>
                  <a:schemeClr val="tx1">
                    <a:alpha val="60000"/>
                  </a:schemeClr>
                </a:solidFill>
                <a:effectLst/>
                <a:latin typeface="Times New Roman" panose="02020603050405020304" pitchFamily="18" charset="0"/>
                <a:ea typeface="Times New Roman" panose="02020603050405020304" pitchFamily="18" charset="0"/>
              </a:rPr>
              <a:t> </a:t>
            </a:r>
            <a:r>
              <a:rPr lang="en-US" sz="1400" spc="0">
                <a:solidFill>
                  <a:schemeClr val="tx1">
                    <a:alpha val="60000"/>
                  </a:schemeClr>
                </a:solidFill>
                <a:effectLst/>
                <a:latin typeface="Times New Roman" panose="02020603050405020304" pitchFamily="18" charset="0"/>
                <a:ea typeface="Times New Roman" panose="02020603050405020304" pitchFamily="18" charset="0"/>
              </a:rPr>
              <a:t>(2017).</a:t>
            </a:r>
            <a:endParaRPr lang="en-IN" sz="1400" spc="0">
              <a:solidFill>
                <a:schemeClr val="tx1">
                  <a:alpha val="60000"/>
                </a:schemeClr>
              </a:solidFill>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endParaRPr lang="en-IN" sz="1400">
              <a:solidFill>
                <a:schemeClr val="tx1">
                  <a:alpha val="60000"/>
                </a:schemeClr>
              </a:solidFill>
            </a:endParaRPr>
          </a:p>
        </p:txBody>
      </p:sp>
      <p:pic>
        <p:nvPicPr>
          <p:cNvPr id="5" name="Picture 4" descr="Glasses on top of a book">
            <a:extLst>
              <a:ext uri="{FF2B5EF4-FFF2-40B4-BE49-F238E27FC236}">
                <a16:creationId xmlns:a16="http://schemas.microsoft.com/office/drawing/2014/main" xmlns="" id="{20EEE236-4E83-404B-9D95-E6A2957BF164}"/>
              </a:ext>
            </a:extLst>
          </p:cNvPr>
          <p:cNvPicPr>
            <a:picLocks noChangeAspect="1"/>
          </p:cNvPicPr>
          <p:nvPr/>
        </p:nvPicPr>
        <p:blipFill rotWithShape="1">
          <a:blip r:embed="rId2"/>
          <a:srcRect l="4514" r="29157" b="2"/>
          <a:stretch/>
        </p:blipFill>
        <p:spPr>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Tree>
    <p:extLst>
      <p:ext uri="{BB962C8B-B14F-4D97-AF65-F5344CB8AC3E}">
        <p14:creationId xmlns:p14="http://schemas.microsoft.com/office/powerpoint/2010/main" val="754588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3E279A52-177D-482C-92C8-10DD7A18F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9CB4EEB-D555-4486-9119-0A4F74D19C61}"/>
              </a:ext>
            </a:extLst>
          </p:cNvPr>
          <p:cNvSpPr>
            <a:spLocks noGrp="1"/>
          </p:cNvSpPr>
          <p:nvPr>
            <p:ph type="title"/>
          </p:nvPr>
        </p:nvSpPr>
        <p:spPr>
          <a:xfrm>
            <a:off x="1251677" y="662399"/>
            <a:ext cx="4357499" cy="1494000"/>
          </a:xfrm>
        </p:spPr>
        <p:txBody>
          <a:bodyPr anchor="t">
            <a:normAutofit/>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xmlns="" id="{4BCD063E-D4FF-4FB3-8F1D-5DD22888367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xmlns="" id="{74E5C9C3-37C9-425E-A935-0CE649921D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xmlns="" id="{2526C943-4313-4653-93E0-80AA1FD610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xmlns="" id="{B82E76F4-15D4-447D-9676-75796695A49E}"/>
              </a:ext>
            </a:extLst>
          </p:cNvPr>
          <p:cNvSpPr>
            <a:spLocks noGrp="1"/>
          </p:cNvSpPr>
          <p:nvPr>
            <p:ph idx="1"/>
          </p:nvPr>
        </p:nvSpPr>
        <p:spPr>
          <a:xfrm>
            <a:off x="1251678" y="2286000"/>
            <a:ext cx="4363595" cy="3844800"/>
          </a:xfrm>
        </p:spPr>
        <p:txBody>
          <a:bodyPr>
            <a:normAutofit/>
          </a:bodyPr>
          <a:lstStyle/>
          <a:p>
            <a:pPr marR="188595" lvl="0">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Marković, Dušan, et al. "Monitoring System Based on IoT Sensor Data with</a:t>
            </a:r>
            <a:r>
              <a:rPr lang="en-US" sz="1300" spc="-13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Complex Event Processing and Artificial Neural Networks for Patients Stress Detection." 2019 18th International Symposium INFOTEH-JAHORINA (INFOTEH). IEEE,</a:t>
            </a:r>
            <a:r>
              <a:rPr lang="en-US" sz="1300" spc="-25">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2019.</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marR="276860" lvl="0">
              <a:spcBef>
                <a:spcPts val="10"/>
              </a:spcBef>
              <a:spcAft>
                <a:spcPts val="0"/>
              </a:spcAft>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Mustafa, Areej, et al. "Stress Detector System Using IoT and Artificial Intelligence." 2020 Advances in Science and Engineering Technology International Conferences (ASET).</a:t>
            </a:r>
            <a:r>
              <a:rPr lang="en-US" sz="1300" spc="-1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IEEE.</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marR="179070" lvl="0">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Ragav, Abhijith, et al. "Scalable deep learning for stress and affect detection on resource-constrained devices." 2019 18th IEEE International Conference On Machine Learning And Applications (ICMLA). IEEE,</a:t>
            </a:r>
            <a:r>
              <a:rPr lang="en-US" sz="1300" spc="-2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2019.</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marR="142875" lvl="0">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Uddin, Md Taufeeq, and Shaun Canavan. "Synthesizing physiological and motion</a:t>
            </a:r>
            <a:r>
              <a:rPr lang="en-US" sz="1300" spc="-10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data for stress and meditation detection." 2019 8th International Conference on Affective Computing and Intelligent Interaction Workshops and Demos (ACIIW). IEEE,</a:t>
            </a:r>
            <a:r>
              <a:rPr lang="en-US" sz="1300" spc="-18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2019.</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endParaRPr lang="en-IN" sz="1300">
              <a:solidFill>
                <a:schemeClr val="tx1">
                  <a:alpha val="60000"/>
                </a:schemeClr>
              </a:solidFill>
            </a:endParaRPr>
          </a:p>
        </p:txBody>
      </p:sp>
      <p:pic>
        <p:nvPicPr>
          <p:cNvPr id="1026" name="Picture 2" descr="References">
            <a:extLst>
              <a:ext uri="{FF2B5EF4-FFF2-40B4-BE49-F238E27FC236}">
                <a16:creationId xmlns:a16="http://schemas.microsoft.com/office/drawing/2014/main" xmlns="" id="{F2F75BAB-4B10-4CB8-A45D-8327A4BB7F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54" r="2559" b="-1"/>
          <a:stretch/>
        </p:blipFill>
        <p:spPr bwMode="auto">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30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xmlns="" id="{3E279A52-177D-482C-92C8-10DD7A18F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C9CB4EEB-D555-4486-9119-0A4F74D19C61}"/>
              </a:ext>
            </a:extLst>
          </p:cNvPr>
          <p:cNvSpPr>
            <a:spLocks noGrp="1"/>
          </p:cNvSpPr>
          <p:nvPr>
            <p:ph type="title"/>
          </p:nvPr>
        </p:nvSpPr>
        <p:spPr>
          <a:xfrm>
            <a:off x="1251677" y="662399"/>
            <a:ext cx="4357499" cy="1494000"/>
          </a:xfrm>
        </p:spPr>
        <p:txBody>
          <a:bodyPr anchor="t">
            <a:normAutofit/>
          </a:bodyPr>
          <a:lstStyle/>
          <a:p>
            <a:r>
              <a:rPr lang="en-US" dirty="0">
                <a:latin typeface="Times New Roman" panose="02020603050405020304" pitchFamily="18" charset="0"/>
                <a:cs typeface="Times New Roman" panose="02020603050405020304" pitchFamily="18" charset="0"/>
              </a:rPr>
              <a:t>References</a:t>
            </a:r>
            <a:endParaRPr lang="en-IN" dirty="0">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xmlns="" id="{4BCD063E-D4FF-4FB3-8F1D-5DD22888367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885825" cy="6858000"/>
            <a:chOff x="0" y="0"/>
            <a:chExt cx="885825" cy="6858000"/>
          </a:xfrm>
        </p:grpSpPr>
        <p:sp>
          <p:nvSpPr>
            <p:cNvPr id="74" name="Freeform 6">
              <a:extLst>
                <a:ext uri="{FF2B5EF4-FFF2-40B4-BE49-F238E27FC236}">
                  <a16:creationId xmlns:a16="http://schemas.microsoft.com/office/drawing/2014/main" xmlns="" id="{74E5C9C3-37C9-425E-A935-0CE649921D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sp>
        <p:sp>
          <p:nvSpPr>
            <p:cNvPr id="75" name="Freeform 6">
              <a:extLst>
                <a:ext uri="{FF2B5EF4-FFF2-40B4-BE49-F238E27FC236}">
                  <a16:creationId xmlns:a16="http://schemas.microsoft.com/office/drawing/2014/main" xmlns="" id="{2526C943-4313-4653-93E0-80AA1FD610C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headEnd/>
              <a:tailEnd/>
            </a:ln>
          </p:spPr>
          <p:txBody>
            <a:bodyPr/>
            <a:lstStyle/>
            <a:p>
              <a:endParaRPr lang="en-US" dirty="0"/>
            </a:p>
          </p:txBody>
        </p:sp>
      </p:grpSp>
      <p:sp>
        <p:nvSpPr>
          <p:cNvPr id="3" name="Content Placeholder 2">
            <a:extLst>
              <a:ext uri="{FF2B5EF4-FFF2-40B4-BE49-F238E27FC236}">
                <a16:creationId xmlns:a16="http://schemas.microsoft.com/office/drawing/2014/main" xmlns="" id="{B82E76F4-15D4-447D-9676-75796695A49E}"/>
              </a:ext>
            </a:extLst>
          </p:cNvPr>
          <p:cNvSpPr>
            <a:spLocks noGrp="1"/>
          </p:cNvSpPr>
          <p:nvPr>
            <p:ph idx="1"/>
          </p:nvPr>
        </p:nvSpPr>
        <p:spPr>
          <a:xfrm>
            <a:off x="1251678" y="2286000"/>
            <a:ext cx="4363595" cy="3844800"/>
          </a:xfrm>
        </p:spPr>
        <p:txBody>
          <a:bodyPr>
            <a:normAutofit/>
          </a:bodyPr>
          <a:lstStyle/>
          <a:p>
            <a:pPr marR="180340" lvl="0">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Badamasi, Yusuf Abdullahi. "The working principle of an Arduino." 2014 11th international conference on electronics, computer and computation (ICECCO). IEEE, 2014.</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lvl="0">
              <a:spcBef>
                <a:spcPts val="515"/>
              </a:spcBef>
              <a:buFont typeface="Wingdings" panose="05000000000000000000" pitchFamily="2" charset="2"/>
              <a:buChar char="v"/>
              <a:tabLst>
                <a:tab pos="422910" algn="l"/>
              </a:tabLst>
            </a:pPr>
            <a:endParaRPr lang="en-US" sz="1300">
              <a:solidFill>
                <a:schemeClr val="tx1">
                  <a:alpha val="60000"/>
                </a:schemeClr>
              </a:solidFill>
              <a:latin typeface="Times New Roman" panose="02020603050405020304" pitchFamily="18" charset="0"/>
              <a:ea typeface="Times New Roman" panose="02020603050405020304" pitchFamily="18" charset="0"/>
            </a:endParaRPr>
          </a:p>
          <a:p>
            <a:pPr lvl="0">
              <a:spcBef>
                <a:spcPts val="515"/>
              </a:spcBef>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Ruiyan, Cai. "Principle and application of Arduino [J]." Electronic design</a:t>
            </a:r>
            <a:r>
              <a:rPr lang="en-US" sz="1300" spc="-45">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engineering</a:t>
            </a:r>
            <a:r>
              <a:rPr lang="en-US" sz="1300">
                <a:solidFill>
                  <a:schemeClr val="tx1">
                    <a:alpha val="60000"/>
                  </a:schemeClr>
                </a:solidFill>
                <a:effectLst/>
                <a:latin typeface="Times New Roman" panose="02020603050405020304" pitchFamily="18" charset="0"/>
                <a:ea typeface="Times New Roman" panose="02020603050405020304" pitchFamily="18" charset="0"/>
              </a:rPr>
              <a:t>16 (2012): 047.</a:t>
            </a:r>
          </a:p>
          <a:p>
            <a:pPr marL="0" lvl="0" indent="0">
              <a:spcBef>
                <a:spcPts val="515"/>
              </a:spcBef>
              <a:buNone/>
              <a:tabLst>
                <a:tab pos="422910" algn="l"/>
              </a:tabLst>
            </a:pPr>
            <a:endParaRPr lang="en-IN" sz="1300">
              <a:solidFill>
                <a:schemeClr val="tx1">
                  <a:alpha val="60000"/>
                </a:schemeClr>
              </a:solidFill>
              <a:effectLst/>
              <a:latin typeface="Times New Roman" panose="02020603050405020304" pitchFamily="18" charset="0"/>
              <a:ea typeface="Times New Roman" panose="02020603050405020304" pitchFamily="18" charset="0"/>
            </a:endParaRPr>
          </a:p>
          <a:p>
            <a:pPr marR="431800" lvl="0">
              <a:spcBef>
                <a:spcPts val="220"/>
              </a:spcBef>
              <a:spcAft>
                <a:spcPts val="0"/>
              </a:spcAft>
              <a:buFont typeface="Wingdings" panose="05000000000000000000" pitchFamily="2" charset="2"/>
              <a:buChar char="v"/>
              <a:tabLst>
                <a:tab pos="42291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Thomas, Salomi S., et al. "Sensing heart beat and body temperature digitally</a:t>
            </a:r>
            <a:r>
              <a:rPr lang="en-US" sz="1300" spc="-90">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using Arduino." 2016 International Conference on Signal Processing, Communication, Power and Embedded System (SCOPES). IEEE,</a:t>
            </a:r>
            <a:r>
              <a:rPr lang="en-US" sz="1300" spc="-5">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2016.</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pPr marR="340360" lvl="0">
              <a:spcBef>
                <a:spcPts val="5"/>
              </a:spcBef>
              <a:spcAft>
                <a:spcPts val="0"/>
              </a:spcAft>
              <a:buFont typeface="Wingdings" panose="05000000000000000000" pitchFamily="2" charset="2"/>
              <a:buChar char="v"/>
              <a:tabLst>
                <a:tab pos="462915" algn="l"/>
                <a:tab pos="463550" algn="l"/>
              </a:tabLst>
            </a:pPr>
            <a:endParaRPr lang="en-US" sz="1300" spc="0">
              <a:solidFill>
                <a:schemeClr val="tx1">
                  <a:alpha val="60000"/>
                </a:schemeClr>
              </a:solidFill>
              <a:effectLst/>
              <a:latin typeface="Times New Roman" panose="02020603050405020304" pitchFamily="18" charset="0"/>
              <a:ea typeface="Times New Roman" panose="02020603050405020304" pitchFamily="18" charset="0"/>
            </a:endParaRPr>
          </a:p>
          <a:p>
            <a:pPr marR="340360" lvl="0">
              <a:spcBef>
                <a:spcPts val="5"/>
              </a:spcBef>
              <a:spcAft>
                <a:spcPts val="0"/>
              </a:spcAft>
              <a:buFont typeface="Wingdings" panose="05000000000000000000" pitchFamily="2" charset="2"/>
              <a:buChar char="v"/>
              <a:tabLst>
                <a:tab pos="462915" algn="l"/>
                <a:tab pos="463550" algn="l"/>
              </a:tabLst>
            </a:pPr>
            <a:r>
              <a:rPr lang="en-US" sz="1300" spc="0">
                <a:solidFill>
                  <a:schemeClr val="tx1">
                    <a:alpha val="60000"/>
                  </a:schemeClr>
                </a:solidFill>
                <a:effectLst/>
                <a:latin typeface="Times New Roman" panose="02020603050405020304" pitchFamily="18" charset="0"/>
                <a:ea typeface="Times New Roman" panose="02020603050405020304" pitchFamily="18" charset="0"/>
              </a:rPr>
              <a:t>Schmidt, Philip, et al. "Introducing wesad, a multimodal dataset for wearable stress and affect detection." Proceedings of the 20th ACM international conference on multimodal interaction.</a:t>
            </a:r>
            <a:r>
              <a:rPr lang="en-US" sz="1300" spc="-5">
                <a:solidFill>
                  <a:schemeClr val="tx1">
                    <a:alpha val="60000"/>
                  </a:schemeClr>
                </a:solidFill>
                <a:effectLst/>
                <a:latin typeface="Times New Roman" panose="02020603050405020304" pitchFamily="18" charset="0"/>
                <a:ea typeface="Times New Roman" panose="02020603050405020304" pitchFamily="18" charset="0"/>
              </a:rPr>
              <a:t> </a:t>
            </a:r>
            <a:r>
              <a:rPr lang="en-US" sz="1300" spc="0">
                <a:solidFill>
                  <a:schemeClr val="tx1">
                    <a:alpha val="60000"/>
                  </a:schemeClr>
                </a:solidFill>
                <a:effectLst/>
                <a:latin typeface="Times New Roman" panose="02020603050405020304" pitchFamily="18" charset="0"/>
                <a:ea typeface="Times New Roman" panose="02020603050405020304" pitchFamily="18" charset="0"/>
              </a:rPr>
              <a:t>2018.</a:t>
            </a:r>
            <a:endParaRPr lang="en-IN" sz="1300" spc="0">
              <a:solidFill>
                <a:schemeClr val="tx1">
                  <a:alpha val="60000"/>
                </a:schemeClr>
              </a:solidFill>
              <a:effectLst/>
              <a:latin typeface="Times New Roman" panose="02020603050405020304" pitchFamily="18" charset="0"/>
              <a:ea typeface="Times New Roman" panose="02020603050405020304" pitchFamily="18" charset="0"/>
            </a:endParaRPr>
          </a:p>
          <a:p>
            <a:endParaRPr lang="en-IN" sz="1300">
              <a:solidFill>
                <a:schemeClr val="tx1">
                  <a:alpha val="60000"/>
                </a:schemeClr>
              </a:solidFill>
            </a:endParaRPr>
          </a:p>
        </p:txBody>
      </p:sp>
      <p:pic>
        <p:nvPicPr>
          <p:cNvPr id="2050" name="Picture 2" descr="Reference 1080P, 2K, 4K, 5K HD wallpapers free download | Wallpaper Flare">
            <a:extLst>
              <a:ext uri="{FF2B5EF4-FFF2-40B4-BE49-F238E27FC236}">
                <a16:creationId xmlns:a16="http://schemas.microsoft.com/office/drawing/2014/main" xmlns="" id="{7A2FD6DD-9967-453F-BC23-30F1C174B4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555" r="10116" b="2"/>
          <a:stretch/>
        </p:blipFill>
        <p:spPr bwMode="auto">
          <a:xfrm>
            <a:off x="6096000" y="580713"/>
            <a:ext cx="5414304" cy="5407737"/>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472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3F24A09B-713F-43FC-AB6E-B8808396852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468548" cy="6858000"/>
          </a:xfrm>
          <a:prstGeom prst="rect">
            <a:avLst/>
          </a:prstGeom>
          <a:solidFill>
            <a:srgbClr val="500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646744" y="640080"/>
            <a:ext cx="4173905" cy="5577818"/>
          </a:xfrm>
        </p:spPr>
        <p:txBody>
          <a:bodyPr vert="horz" lIns="91440" tIns="45720" rIns="91440" bIns="45720" rtlCol="0" anchor="ctr">
            <a:normAutofit/>
          </a:bodyPr>
          <a:lstStyle/>
          <a:p>
            <a:pPr algn="r">
              <a:lnSpc>
                <a:spcPct val="90000"/>
              </a:lnSpc>
            </a:pPr>
            <a:r>
              <a:rPr lang="en-US" sz="4200" kern="1200" dirty="0">
                <a:solidFill>
                  <a:srgbClr val="FFFFFF"/>
                </a:solidFill>
                <a:latin typeface="+mj-lt"/>
                <a:ea typeface="+mj-ea"/>
                <a:cs typeface="+mj-cs"/>
              </a:rPr>
              <a:t>Stress is a silent killer, while everything looks fine on the outside, it keeps killing people from the inside.</a:t>
            </a:r>
            <a:br>
              <a:rPr lang="en-US" sz="4200" kern="1200" dirty="0">
                <a:solidFill>
                  <a:srgbClr val="FFFFFF"/>
                </a:solidFill>
                <a:latin typeface="+mj-lt"/>
                <a:ea typeface="+mj-ea"/>
                <a:cs typeface="+mj-cs"/>
              </a:rPr>
            </a:br>
            <a:r>
              <a:rPr lang="en-US" sz="4200" kern="1200" dirty="0">
                <a:solidFill>
                  <a:srgbClr val="FFFFFF"/>
                </a:solidFill>
                <a:latin typeface="+mj-lt"/>
                <a:ea typeface="+mj-ea"/>
                <a:cs typeface="+mj-cs"/>
              </a:rPr>
              <a:t>Let’s help everyone fight it</a:t>
            </a:r>
            <a:endParaRPr kumimoji="1" lang="en-US" altLang="ja-JP" sz="4200" kern="1200" dirty="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xmlns="" id="{0B91AB35-C3B4-4B70-B3DD-13D63B7DA23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098" name="Picture 2" descr="What is Stress Management? Mindyog">
            <a:extLst>
              <a:ext uri="{FF2B5EF4-FFF2-40B4-BE49-F238E27FC236}">
                <a16:creationId xmlns:a16="http://schemas.microsoft.com/office/drawing/2014/main" xmlns="" id="{ED7D9802-8EB9-48A1-A95F-A45C23A5ED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96000" y="1382187"/>
            <a:ext cx="5459470" cy="409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101743"/>
      </p:ext>
    </p:extLst>
  </p:cSld>
  <p:clrMapOvr>
    <a:masterClrMapping/>
  </p:clrMapOvr>
  <mc:AlternateContent xmlns:mc="http://schemas.openxmlformats.org/markup-compatibility/2006" xmlns:p14="http://schemas.microsoft.com/office/powerpoint/2010/main">
    <mc:Choice Requires="p14">
      <p:transition spd="slow" p14:dur="900" advTm="4460">
        <p14:warp dir="in"/>
      </p:transition>
    </mc:Choice>
    <mc:Fallback xmlns="">
      <p:transition spd="slow" advTm="446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EED09426-F6B2-4CEC-9A40-E7985535FF37}"/>
              </a:ext>
            </a:extLst>
          </p:cNvPr>
          <p:cNvSpPr txBox="1"/>
          <p:nvPr/>
        </p:nvSpPr>
        <p:spPr>
          <a:xfrm>
            <a:off x="1173471" y="2170147"/>
            <a:ext cx="1685260" cy="369332"/>
          </a:xfrm>
          <a:prstGeom prst="rect">
            <a:avLst/>
          </a:prstGeom>
          <a:noFill/>
        </p:spPr>
        <p:txBody>
          <a:bodyPr wrap="square">
            <a:spAutoFit/>
          </a:bodyPr>
          <a:lstStyle/>
          <a:p>
            <a:r>
              <a:rPr kumimoji="1" lang="en-US" altLang="ja-JP" sz="1800" dirty="0">
                <a:latin typeface="+mj-lt"/>
              </a:rPr>
              <a:t>75% of Adults</a:t>
            </a:r>
            <a:endParaRPr kumimoji="1" lang="ja-JP" altLang="en-US" sz="1800" dirty="0">
              <a:latin typeface="+mj-lt"/>
            </a:endParaRPr>
          </a:p>
        </p:txBody>
      </p:sp>
      <p:sp>
        <p:nvSpPr>
          <p:cNvPr id="7" name="TextBox 6">
            <a:extLst>
              <a:ext uri="{FF2B5EF4-FFF2-40B4-BE49-F238E27FC236}">
                <a16:creationId xmlns:a16="http://schemas.microsoft.com/office/drawing/2014/main" xmlns="" id="{4F066C2A-DF9C-4E88-9DAA-2A31490A90CB}"/>
              </a:ext>
            </a:extLst>
          </p:cNvPr>
          <p:cNvSpPr txBox="1"/>
          <p:nvPr/>
        </p:nvSpPr>
        <p:spPr>
          <a:xfrm>
            <a:off x="4132449" y="2170147"/>
            <a:ext cx="1640072" cy="369332"/>
          </a:xfrm>
          <a:prstGeom prst="rect">
            <a:avLst/>
          </a:prstGeom>
          <a:noFill/>
        </p:spPr>
        <p:txBody>
          <a:bodyPr wrap="square">
            <a:spAutoFit/>
          </a:bodyPr>
          <a:lstStyle/>
          <a:p>
            <a:r>
              <a:rPr kumimoji="1" lang="en-US" altLang="ja-JP" sz="1800" dirty="0">
                <a:latin typeface="+mj-lt"/>
              </a:rPr>
              <a:t>50% of adults</a:t>
            </a:r>
            <a:endParaRPr kumimoji="1" lang="ja-JP" altLang="en-US" sz="1800" dirty="0">
              <a:latin typeface="+mj-lt"/>
            </a:endParaRPr>
          </a:p>
        </p:txBody>
      </p:sp>
      <p:sp>
        <p:nvSpPr>
          <p:cNvPr id="9" name="TextBox 8">
            <a:extLst>
              <a:ext uri="{FF2B5EF4-FFF2-40B4-BE49-F238E27FC236}">
                <a16:creationId xmlns:a16="http://schemas.microsoft.com/office/drawing/2014/main" xmlns="" id="{D3403B47-F5C1-456E-A9AB-2DE9151F858A}"/>
              </a:ext>
            </a:extLst>
          </p:cNvPr>
          <p:cNvSpPr txBox="1"/>
          <p:nvPr/>
        </p:nvSpPr>
        <p:spPr>
          <a:xfrm>
            <a:off x="6999383" y="2170147"/>
            <a:ext cx="2007810" cy="369332"/>
          </a:xfrm>
          <a:prstGeom prst="rect">
            <a:avLst/>
          </a:prstGeom>
          <a:noFill/>
        </p:spPr>
        <p:txBody>
          <a:bodyPr wrap="square">
            <a:spAutoFit/>
          </a:bodyPr>
          <a:lstStyle/>
          <a:p>
            <a:r>
              <a:rPr kumimoji="1" lang="en-US" altLang="ja-JP" sz="1800" dirty="0">
                <a:latin typeface="+mj-lt"/>
              </a:rPr>
              <a:t>80% of Workers</a:t>
            </a:r>
            <a:endParaRPr kumimoji="1" lang="ja-JP" altLang="en-US" sz="1800" dirty="0">
              <a:latin typeface="+mj-lt"/>
            </a:endParaRPr>
          </a:p>
        </p:txBody>
      </p:sp>
      <p:sp>
        <p:nvSpPr>
          <p:cNvPr id="11" name="TextBox 10">
            <a:extLst>
              <a:ext uri="{FF2B5EF4-FFF2-40B4-BE49-F238E27FC236}">
                <a16:creationId xmlns:a16="http://schemas.microsoft.com/office/drawing/2014/main" xmlns="" id="{05C00195-C80A-4156-941C-9F34D7FBA13C}"/>
              </a:ext>
            </a:extLst>
          </p:cNvPr>
          <p:cNvSpPr txBox="1"/>
          <p:nvPr/>
        </p:nvSpPr>
        <p:spPr>
          <a:xfrm>
            <a:off x="9664516" y="2170147"/>
            <a:ext cx="2007810" cy="369332"/>
          </a:xfrm>
          <a:prstGeom prst="rect">
            <a:avLst/>
          </a:prstGeom>
          <a:noFill/>
        </p:spPr>
        <p:txBody>
          <a:bodyPr wrap="square">
            <a:spAutoFit/>
          </a:bodyPr>
          <a:lstStyle/>
          <a:p>
            <a:r>
              <a:rPr kumimoji="1" lang="en-US" altLang="ja-JP" dirty="0">
                <a:latin typeface="+mj-lt"/>
              </a:rPr>
              <a:t>F</a:t>
            </a:r>
            <a:r>
              <a:rPr kumimoji="1" lang="en-US" altLang="ja-JP" sz="1800" dirty="0">
                <a:latin typeface="+mj-lt"/>
              </a:rPr>
              <a:t>ewer than 25%</a:t>
            </a:r>
            <a:endParaRPr kumimoji="1" lang="ja-JP" altLang="en-US" sz="1800" dirty="0">
              <a:latin typeface="+mj-lt"/>
            </a:endParaRPr>
          </a:p>
        </p:txBody>
      </p:sp>
      <p:sp>
        <p:nvSpPr>
          <p:cNvPr id="12" name="Partial Circle 11">
            <a:extLst>
              <a:ext uri="{FF2B5EF4-FFF2-40B4-BE49-F238E27FC236}">
                <a16:creationId xmlns:a16="http://schemas.microsoft.com/office/drawing/2014/main" xmlns="" id="{377B9B5E-C26D-4E68-84F5-631F2CA028D3}"/>
              </a:ext>
            </a:extLst>
          </p:cNvPr>
          <p:cNvSpPr/>
          <p:nvPr/>
        </p:nvSpPr>
        <p:spPr>
          <a:xfrm>
            <a:off x="1012196" y="2925705"/>
            <a:ext cx="2007810" cy="2007810"/>
          </a:xfrm>
          <a:prstGeom prst="pie">
            <a:avLst>
              <a:gd name="adj1" fmla="val 16198186"/>
              <a:gd name="adj2" fmla="val 107920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Partial Circle 12">
            <a:extLst>
              <a:ext uri="{FF2B5EF4-FFF2-40B4-BE49-F238E27FC236}">
                <a16:creationId xmlns:a16="http://schemas.microsoft.com/office/drawing/2014/main" xmlns="" id="{E04F2205-5175-4750-9EE1-AB828434D332}"/>
              </a:ext>
            </a:extLst>
          </p:cNvPr>
          <p:cNvSpPr/>
          <p:nvPr/>
        </p:nvSpPr>
        <p:spPr>
          <a:xfrm>
            <a:off x="3707741" y="2925705"/>
            <a:ext cx="2007810" cy="2007810"/>
          </a:xfrm>
          <a:prstGeom prst="pie">
            <a:avLst>
              <a:gd name="adj1" fmla="val 16198186"/>
              <a:gd name="adj2" fmla="val 5393536"/>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Partial Circle 13">
            <a:extLst>
              <a:ext uri="{FF2B5EF4-FFF2-40B4-BE49-F238E27FC236}">
                <a16:creationId xmlns:a16="http://schemas.microsoft.com/office/drawing/2014/main" xmlns="" id="{3ADCD987-D376-4673-A58A-57E3A19F749A}"/>
              </a:ext>
            </a:extLst>
          </p:cNvPr>
          <p:cNvSpPr/>
          <p:nvPr/>
        </p:nvSpPr>
        <p:spPr>
          <a:xfrm>
            <a:off x="7009972" y="2925705"/>
            <a:ext cx="2007810" cy="2007810"/>
          </a:xfrm>
          <a:prstGeom prst="pie">
            <a:avLst>
              <a:gd name="adj1" fmla="val 16198186"/>
              <a:gd name="adj2" fmla="val 124634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Partial Circle 14">
            <a:extLst>
              <a:ext uri="{FF2B5EF4-FFF2-40B4-BE49-F238E27FC236}">
                <a16:creationId xmlns:a16="http://schemas.microsoft.com/office/drawing/2014/main" xmlns="" id="{F44C6A80-7E46-4CE8-8501-00AEA623D1B3}"/>
              </a:ext>
            </a:extLst>
          </p:cNvPr>
          <p:cNvSpPr/>
          <p:nvPr/>
        </p:nvSpPr>
        <p:spPr>
          <a:xfrm>
            <a:off x="9461876" y="2925705"/>
            <a:ext cx="2007810" cy="2007810"/>
          </a:xfrm>
          <a:prstGeom prst="pie">
            <a:avLst>
              <a:gd name="adj1" fmla="val 16198186"/>
              <a:gd name="adj2" fmla="val 21272713"/>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7" name="TextBox 16">
            <a:extLst>
              <a:ext uri="{FF2B5EF4-FFF2-40B4-BE49-F238E27FC236}">
                <a16:creationId xmlns:a16="http://schemas.microsoft.com/office/drawing/2014/main" xmlns="" id="{CBE43A08-5903-4CC4-9774-E6F490D5A21E}"/>
              </a:ext>
            </a:extLst>
          </p:cNvPr>
          <p:cNvSpPr txBox="1"/>
          <p:nvPr/>
        </p:nvSpPr>
        <p:spPr>
          <a:xfrm>
            <a:off x="741066" y="5079099"/>
            <a:ext cx="2650122" cy="923330"/>
          </a:xfrm>
          <a:prstGeom prst="rect">
            <a:avLst/>
          </a:prstGeom>
          <a:noFill/>
        </p:spPr>
        <p:txBody>
          <a:bodyPr wrap="square">
            <a:spAutoFit/>
          </a:bodyPr>
          <a:lstStyle/>
          <a:p>
            <a:pPr algn="ctr">
              <a:lnSpc>
                <a:spcPct val="100000"/>
              </a:lnSpc>
              <a:spcBef>
                <a:spcPts val="0"/>
              </a:spcBef>
            </a:pPr>
            <a:r>
              <a:rPr lang="en-US" dirty="0">
                <a:latin typeface="+mj-lt"/>
              </a:rPr>
              <a:t>E</a:t>
            </a:r>
            <a:r>
              <a:rPr lang="en-US" sz="1800" dirty="0">
                <a:latin typeface="+mj-lt"/>
              </a:rPr>
              <a:t>xperienced moderate to high levels of stress in September</a:t>
            </a:r>
            <a:endParaRPr kumimoji="1" lang="ja-JP" altLang="en-US" sz="1800" dirty="0">
              <a:latin typeface="+mj-lt"/>
            </a:endParaRPr>
          </a:p>
        </p:txBody>
      </p:sp>
      <p:sp>
        <p:nvSpPr>
          <p:cNvPr id="19" name="TextBox 18">
            <a:extLst>
              <a:ext uri="{FF2B5EF4-FFF2-40B4-BE49-F238E27FC236}">
                <a16:creationId xmlns:a16="http://schemas.microsoft.com/office/drawing/2014/main" xmlns="" id="{4EF2AC0F-A45E-4AF6-9E42-9274C8C21BC6}"/>
              </a:ext>
            </a:extLst>
          </p:cNvPr>
          <p:cNvSpPr txBox="1"/>
          <p:nvPr/>
        </p:nvSpPr>
        <p:spPr>
          <a:xfrm>
            <a:off x="3691198" y="5088348"/>
            <a:ext cx="2522575" cy="923330"/>
          </a:xfrm>
          <a:prstGeom prst="rect">
            <a:avLst/>
          </a:prstGeom>
          <a:noFill/>
        </p:spPr>
        <p:txBody>
          <a:bodyPr wrap="square">
            <a:spAutoFit/>
          </a:bodyPr>
          <a:lstStyle/>
          <a:p>
            <a:pPr algn="ctr">
              <a:lnSpc>
                <a:spcPct val="100000"/>
              </a:lnSpc>
              <a:spcBef>
                <a:spcPts val="0"/>
              </a:spcBef>
            </a:pPr>
            <a:r>
              <a:rPr lang="en-US" sz="1800" dirty="0">
                <a:latin typeface="+mj-lt"/>
              </a:rPr>
              <a:t>Reported that their stress has increased in the past year </a:t>
            </a:r>
            <a:endParaRPr kumimoji="1" lang="ja-JP" altLang="en-US" sz="1800" dirty="0">
              <a:latin typeface="+mj-lt"/>
            </a:endParaRPr>
          </a:p>
        </p:txBody>
      </p:sp>
      <p:sp>
        <p:nvSpPr>
          <p:cNvPr id="21" name="TextBox 20">
            <a:extLst>
              <a:ext uri="{FF2B5EF4-FFF2-40B4-BE49-F238E27FC236}">
                <a16:creationId xmlns:a16="http://schemas.microsoft.com/office/drawing/2014/main" xmlns="" id="{FC33D9A5-DA2E-40E5-AF2E-17D77BF95A4C}"/>
              </a:ext>
            </a:extLst>
          </p:cNvPr>
          <p:cNvSpPr txBox="1"/>
          <p:nvPr/>
        </p:nvSpPr>
        <p:spPr>
          <a:xfrm>
            <a:off x="7055618" y="5087424"/>
            <a:ext cx="1916518" cy="646331"/>
          </a:xfrm>
          <a:prstGeom prst="rect">
            <a:avLst/>
          </a:prstGeom>
          <a:noFill/>
        </p:spPr>
        <p:txBody>
          <a:bodyPr wrap="square">
            <a:spAutoFit/>
          </a:bodyPr>
          <a:lstStyle/>
          <a:p>
            <a:pPr algn="ctr">
              <a:lnSpc>
                <a:spcPct val="100000"/>
              </a:lnSpc>
              <a:spcBef>
                <a:spcPts val="0"/>
              </a:spcBef>
            </a:pPr>
            <a:r>
              <a:rPr kumimoji="1" lang="en-US" altLang="ja-JP" sz="1800" dirty="0">
                <a:latin typeface="+mj-lt"/>
              </a:rPr>
              <a:t>Feel stressed </a:t>
            </a:r>
          </a:p>
          <a:p>
            <a:pPr algn="ctr">
              <a:lnSpc>
                <a:spcPct val="100000"/>
              </a:lnSpc>
              <a:spcBef>
                <a:spcPts val="0"/>
              </a:spcBef>
            </a:pPr>
            <a:r>
              <a:rPr kumimoji="1" lang="en-US" altLang="ja-JP" sz="1800" dirty="0">
                <a:latin typeface="+mj-lt"/>
              </a:rPr>
              <a:t>on the job</a:t>
            </a:r>
            <a:endParaRPr kumimoji="1" lang="ja-JP" altLang="en-US" sz="1800" dirty="0">
              <a:latin typeface="+mj-lt"/>
            </a:endParaRPr>
          </a:p>
        </p:txBody>
      </p:sp>
      <p:sp>
        <p:nvSpPr>
          <p:cNvPr id="23" name="TextBox 22">
            <a:extLst>
              <a:ext uri="{FF2B5EF4-FFF2-40B4-BE49-F238E27FC236}">
                <a16:creationId xmlns:a16="http://schemas.microsoft.com/office/drawing/2014/main" xmlns="" id="{A9104B44-A744-4D83-8AE1-D531DD5EE4BB}"/>
              </a:ext>
            </a:extLst>
          </p:cNvPr>
          <p:cNvSpPr txBox="1"/>
          <p:nvPr/>
        </p:nvSpPr>
        <p:spPr>
          <a:xfrm>
            <a:off x="9343360" y="5087424"/>
            <a:ext cx="2650122" cy="923330"/>
          </a:xfrm>
          <a:prstGeom prst="rect">
            <a:avLst/>
          </a:prstGeom>
          <a:noFill/>
        </p:spPr>
        <p:txBody>
          <a:bodyPr wrap="square">
            <a:spAutoFit/>
          </a:bodyPr>
          <a:lstStyle/>
          <a:p>
            <a:pPr algn="ctr">
              <a:lnSpc>
                <a:spcPct val="100000"/>
              </a:lnSpc>
              <a:spcBef>
                <a:spcPts val="0"/>
              </a:spcBef>
            </a:pPr>
            <a:r>
              <a:rPr lang="en-US" sz="1800" dirty="0">
                <a:latin typeface="+mj-lt"/>
              </a:rPr>
              <a:t>of those with depression world-wide have access to effective treatments </a:t>
            </a:r>
            <a:endParaRPr kumimoji="1" lang="ja-JP" altLang="en-US" sz="1800" dirty="0">
              <a:latin typeface="+mj-lt"/>
            </a:endParaRPr>
          </a:p>
        </p:txBody>
      </p:sp>
      <p:sp>
        <p:nvSpPr>
          <p:cNvPr id="25" name="TextBox 24">
            <a:extLst>
              <a:ext uri="{FF2B5EF4-FFF2-40B4-BE49-F238E27FC236}">
                <a16:creationId xmlns:a16="http://schemas.microsoft.com/office/drawing/2014/main" xmlns="" id="{8F5082E4-7505-49EF-BAE6-79861F79AD00}"/>
              </a:ext>
            </a:extLst>
          </p:cNvPr>
          <p:cNvSpPr txBox="1"/>
          <p:nvPr/>
        </p:nvSpPr>
        <p:spPr>
          <a:xfrm>
            <a:off x="395503" y="263650"/>
            <a:ext cx="11636539" cy="3077766"/>
          </a:xfrm>
          <a:prstGeom prst="rect">
            <a:avLst/>
          </a:prstGeom>
          <a:noFill/>
        </p:spPr>
        <p:txBody>
          <a:bodyPr wrap="square">
            <a:spAutoFit/>
          </a:bodyPr>
          <a:lstStyle/>
          <a:p>
            <a:pPr algn="ctr"/>
            <a:r>
              <a:rPr kumimoji="1" lang="en-US" altLang="ja-JP" sz="4200" b="1" dirty="0">
                <a:latin typeface="Times New Roman" panose="02020603050405020304" pitchFamily="18" charset="0"/>
                <a:cs typeface="Times New Roman" panose="02020603050405020304" pitchFamily="18" charset="0"/>
              </a:rPr>
              <a:t>Let’s</a:t>
            </a:r>
            <a:r>
              <a:rPr kumimoji="1" lang="en-US" altLang="ja-JP" sz="4200" b="1" dirty="0">
                <a:solidFill>
                  <a:schemeClr val="bg1"/>
                </a:solidFill>
                <a:latin typeface="Times New Roman" panose="02020603050405020304" pitchFamily="18" charset="0"/>
                <a:cs typeface="Times New Roman" panose="02020603050405020304" pitchFamily="18" charset="0"/>
              </a:rPr>
              <a:t> </a:t>
            </a:r>
            <a:r>
              <a:rPr kumimoji="1" lang="en-US" altLang="ja-JP" sz="4200" b="1" dirty="0">
                <a:latin typeface="Times New Roman" panose="02020603050405020304" pitchFamily="18" charset="0"/>
                <a:cs typeface="Times New Roman" panose="02020603050405020304" pitchFamily="18" charset="0"/>
              </a:rPr>
              <a:t>Talk Numbers</a:t>
            </a:r>
          </a:p>
          <a:p>
            <a:pPr algn="ctr"/>
            <a:r>
              <a:rPr lang="en-IN" sz="2200" dirty="0">
                <a:latin typeface="Times New Roman" panose="02020603050405020304" pitchFamily="18" charset="0"/>
                <a:cs typeface="Times New Roman" panose="02020603050405020304" pitchFamily="18" charset="0"/>
              </a:rPr>
              <a:t>“Approximately, 73% of people suffering from stress, incur problems of deteriorating mental Health.”</a:t>
            </a:r>
            <a:r>
              <a:rPr kumimoji="1" lang="en-US" altLang="ja-JP" sz="2400" b="1" dirty="0">
                <a:latin typeface="Times New Roman" panose="02020603050405020304" pitchFamily="18" charset="0"/>
                <a:cs typeface="Times New Roman" panose="02020603050405020304" pitchFamily="18" charset="0"/>
              </a:rPr>
              <a:t/>
            </a:r>
            <a:br>
              <a:rPr kumimoji="1" lang="en-US" altLang="ja-JP" sz="2400" b="1" dirty="0">
                <a:latin typeface="Times New Roman" panose="02020603050405020304" pitchFamily="18" charset="0"/>
                <a:cs typeface="Times New Roman" panose="02020603050405020304" pitchFamily="18" charset="0"/>
              </a:rPr>
            </a:br>
            <a:r>
              <a:rPr kumimoji="1" lang="en-US" sz="2400" b="1" dirty="0">
                <a:latin typeface="Times New Roman" panose="02020603050405020304" pitchFamily="18" charset="0"/>
                <a:cs typeface="Times New Roman" panose="02020603050405020304" pitchFamily="18" charset="0"/>
              </a:rPr>
              <a:t/>
            </a:r>
            <a:br>
              <a:rPr kumimoji="1" lang="en-US" sz="2400" b="1" dirty="0">
                <a:latin typeface="Times New Roman" panose="02020603050405020304" pitchFamily="18" charset="0"/>
                <a:cs typeface="Times New Roman" panose="02020603050405020304" pitchFamily="18" charset="0"/>
              </a:rPr>
            </a:br>
            <a:r>
              <a:rPr kumimoji="1" lang="en-US" sz="1800" b="1" dirty="0">
                <a:latin typeface="Times New Roman" panose="02020603050405020304" pitchFamily="18" charset="0"/>
                <a:cs typeface="Times New Roman" panose="02020603050405020304" pitchFamily="18" charset="0"/>
              </a:rPr>
              <a:t/>
            </a:r>
            <a:br>
              <a:rPr kumimoji="1" lang="en-US" sz="1800" b="1" dirty="0">
                <a:latin typeface="Times New Roman" panose="02020603050405020304" pitchFamily="18" charset="0"/>
                <a:cs typeface="Times New Roman" panose="02020603050405020304" pitchFamily="18" charset="0"/>
              </a:rPr>
            </a:br>
            <a:r>
              <a:rPr kumimoji="1" lang="en-US" sz="1800" b="1" dirty="0">
                <a:latin typeface="Times New Roman" panose="02020603050405020304" pitchFamily="18" charset="0"/>
                <a:cs typeface="Times New Roman" panose="02020603050405020304" pitchFamily="18" charset="0"/>
              </a:rPr>
              <a:t/>
            </a:r>
            <a:br>
              <a:rPr kumimoji="1" lang="en-US" sz="1800" b="1" dirty="0">
                <a:latin typeface="Times New Roman" panose="02020603050405020304" pitchFamily="18" charset="0"/>
                <a:cs typeface="Times New Roman" panose="02020603050405020304" pitchFamily="18" charset="0"/>
              </a:rPr>
            </a:br>
            <a:endParaRPr kumimoji="1" lang="en-US" altLang="ja-JP" sz="1800" b="1" dirty="0">
              <a:solidFill>
                <a:srgbClr val="00B050"/>
              </a:solidFill>
              <a:latin typeface="Times New Roman" panose="02020603050405020304" pitchFamily="18" charset="0"/>
              <a:cs typeface="Times New Roman" panose="02020603050405020304" pitchFamily="18" charset="0"/>
            </a:endParaRPr>
          </a:p>
          <a:p>
            <a:pPr algn="ctr"/>
            <a:r>
              <a:rPr kumimoji="1" lang="en-US" altLang="ja-JP" sz="1800" b="1" dirty="0">
                <a:solidFill>
                  <a:srgbClr val="00B050"/>
                </a:solidFill>
                <a:latin typeface="Times New Roman" panose="02020603050405020304" pitchFamily="18" charset="0"/>
                <a:cs typeface="Times New Roman" panose="02020603050405020304" pitchFamily="18" charset="0"/>
              </a:rPr>
              <a:t/>
            </a:r>
            <a:br>
              <a:rPr kumimoji="1" lang="en-US" altLang="ja-JP" sz="1800" b="1" dirty="0">
                <a:solidFill>
                  <a:srgbClr val="00B050"/>
                </a:solidFill>
                <a:latin typeface="Times New Roman" panose="02020603050405020304" pitchFamily="18" charset="0"/>
                <a:cs typeface="Times New Roman" panose="02020603050405020304" pitchFamily="18" charset="0"/>
              </a:rPr>
            </a:br>
            <a:r>
              <a:rPr kumimoji="1" lang="en-US" altLang="ja-JP" sz="1600" b="1" dirty="0">
                <a:solidFill>
                  <a:srgbClr val="00B050"/>
                </a:solidFill>
                <a:latin typeface="Times New Roman" panose="02020603050405020304" pitchFamily="18" charset="0"/>
                <a:cs typeface="Times New Roman" panose="02020603050405020304" pitchFamily="18" charset="0"/>
              </a:rPr>
              <a:t/>
            </a:r>
            <a:br>
              <a:rPr kumimoji="1" lang="en-US" altLang="ja-JP" sz="1600" b="1" dirty="0">
                <a:solidFill>
                  <a:srgbClr val="00B050"/>
                </a:solidFill>
                <a:latin typeface="Times New Roman" panose="02020603050405020304" pitchFamily="18" charset="0"/>
                <a:cs typeface="Times New Roman" panose="02020603050405020304" pitchFamily="18" charset="0"/>
              </a:rPr>
            </a:br>
            <a:endParaRPr lang="en-IN" dirty="0"/>
          </a:p>
        </p:txBody>
      </p:sp>
    </p:spTree>
    <p:extLst>
      <p:ext uri="{BB962C8B-B14F-4D97-AF65-F5344CB8AC3E}">
        <p14:creationId xmlns:p14="http://schemas.microsoft.com/office/powerpoint/2010/main" val="285271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heel(1)">
                                      <p:cBhvr>
                                        <p:cTn id="11" dur="1000"/>
                                        <p:tgtEl>
                                          <p:spTgt spid="13"/>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heel(1)">
                                      <p:cBhvr>
                                        <p:cTn id="15" dur="1000"/>
                                        <p:tgtEl>
                                          <p:spTgt spid="14"/>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xmlns="" id="{A2679492-7988-4050-9056-5424444524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CBCFEA5-F232-4D15-AAE5-40ACB49B8153}"/>
              </a:ext>
            </a:extLst>
          </p:cNvPr>
          <p:cNvSpPr>
            <a:spLocks noGrp="1"/>
          </p:cNvSpPr>
          <p:nvPr>
            <p:ph type="title"/>
          </p:nvPr>
        </p:nvSpPr>
        <p:spPr>
          <a:xfrm>
            <a:off x="6096000" y="1002814"/>
            <a:ext cx="5193579" cy="1315149"/>
          </a:xfrm>
        </p:spPr>
        <p:txBody>
          <a:bodyPr vert="horz" lIns="91440" tIns="45720" rIns="91440" bIns="45720" rtlCol="0" anchor="b" anchorCtr="0">
            <a:noAutofit/>
          </a:bodyPr>
          <a:lstStyle/>
          <a:p>
            <a:pPr algn="ctr"/>
            <a:r>
              <a:rPr lang="en-US" sz="4200" dirty="0">
                <a:latin typeface="Times New Roman" panose="02020603050405020304" pitchFamily="18" charset="0"/>
                <a:cs typeface="Times New Roman" panose="02020603050405020304" pitchFamily="18" charset="0"/>
              </a:rPr>
              <a:t>Table of Contents:</a:t>
            </a:r>
            <a:br>
              <a:rPr lang="en-US" sz="4200" dirty="0">
                <a:latin typeface="Times New Roman" panose="02020603050405020304" pitchFamily="18" charset="0"/>
                <a:cs typeface="Times New Roman" panose="02020603050405020304" pitchFamily="18" charset="0"/>
              </a:rPr>
            </a:br>
            <a:endParaRPr lang="en-US" sz="42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xmlns="" id="{B091B163-7D61-4891-ABCF-5C13D9C418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olls of blueprints">
            <a:extLst>
              <a:ext uri="{FF2B5EF4-FFF2-40B4-BE49-F238E27FC236}">
                <a16:creationId xmlns:a16="http://schemas.microsoft.com/office/drawing/2014/main" xmlns="" id="{201C9E2E-1C09-473A-878A-331C2578C4BD}"/>
              </a:ext>
            </a:extLst>
          </p:cNvPr>
          <p:cNvPicPr>
            <a:picLocks noChangeAspect="1"/>
          </p:cNvPicPr>
          <p:nvPr/>
        </p:nvPicPr>
        <p:blipFill rotWithShape="1">
          <a:blip r:embed="rId2"/>
          <a:srcRect l="44313"/>
          <a:stretch/>
        </p:blipFill>
        <p:spPr>
          <a:xfrm>
            <a:off x="279143" y="299509"/>
            <a:ext cx="5221625" cy="6258983"/>
          </a:xfrm>
          <a:prstGeom prst="rect">
            <a:avLst/>
          </a:prstGeom>
        </p:spPr>
      </p:pic>
      <p:sp>
        <p:nvSpPr>
          <p:cNvPr id="4" name="Title 1">
            <a:extLst>
              <a:ext uri="{FF2B5EF4-FFF2-40B4-BE49-F238E27FC236}">
                <a16:creationId xmlns:a16="http://schemas.microsoft.com/office/drawing/2014/main" xmlns="" id="{986B3BCB-EA61-4876-868C-5B395E6A92DF}"/>
              </a:ext>
            </a:extLst>
          </p:cNvPr>
          <p:cNvSpPr txBox="1">
            <a:spLocks/>
          </p:cNvSpPr>
          <p:nvPr/>
        </p:nvSpPr>
        <p:spPr>
          <a:xfrm>
            <a:off x="6371326" y="2732768"/>
            <a:ext cx="4935693" cy="3710427"/>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marL="457200" indent="-228600">
              <a:lnSpc>
                <a:spcPct val="90000"/>
              </a:lnSpc>
              <a:spcAft>
                <a:spcPts val="600"/>
              </a:spcAft>
              <a:buClr>
                <a:schemeClr val="accent4"/>
              </a:buClr>
              <a:buFont typeface="Arial" panose="020B0604020202020204" pitchFamily="34" charset="0"/>
              <a:buChar char="•"/>
            </a:pPr>
            <a:r>
              <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rPr>
              <a:t>Objective of the project</a:t>
            </a:r>
          </a:p>
          <a:p>
            <a:pPr marL="457200" indent="-228600">
              <a:lnSpc>
                <a:spcPct val="90000"/>
              </a:lnSpc>
              <a:spcAft>
                <a:spcPts val="600"/>
              </a:spcAft>
              <a:buClr>
                <a:schemeClr val="accent4"/>
              </a:buClr>
              <a:buFont typeface="Arial" panose="020B0604020202020204" pitchFamily="34" charset="0"/>
              <a:buChar char="•"/>
            </a:pPr>
            <a:endPar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endParaRPr>
          </a:p>
          <a:p>
            <a:pPr marL="457200" indent="-228600">
              <a:lnSpc>
                <a:spcPct val="90000"/>
              </a:lnSpc>
              <a:spcAft>
                <a:spcPts val="600"/>
              </a:spcAft>
              <a:buClr>
                <a:schemeClr val="accent4"/>
              </a:buClr>
              <a:buFont typeface="Arial" panose="020B0604020202020204" pitchFamily="34" charset="0"/>
              <a:buChar char="•"/>
            </a:pPr>
            <a:r>
              <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rPr>
              <a:t>Literature Review</a:t>
            </a:r>
          </a:p>
          <a:p>
            <a:pPr marL="457200" indent="-228600">
              <a:lnSpc>
                <a:spcPct val="90000"/>
              </a:lnSpc>
              <a:spcAft>
                <a:spcPts val="600"/>
              </a:spcAft>
              <a:buClr>
                <a:schemeClr val="accent4"/>
              </a:buClr>
              <a:buFont typeface="Arial" panose="020B0604020202020204" pitchFamily="34" charset="0"/>
              <a:buChar char="•"/>
            </a:pPr>
            <a:endPar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endParaRPr>
          </a:p>
          <a:p>
            <a:pPr marL="457200" indent="-228600">
              <a:lnSpc>
                <a:spcPct val="90000"/>
              </a:lnSpc>
              <a:spcAft>
                <a:spcPts val="600"/>
              </a:spcAft>
              <a:buClr>
                <a:schemeClr val="accent4"/>
              </a:buClr>
              <a:buFont typeface="Arial" panose="020B0604020202020204" pitchFamily="34" charset="0"/>
              <a:buChar char="•"/>
            </a:pPr>
            <a:r>
              <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rPr>
              <a:t>Project Modules</a:t>
            </a:r>
          </a:p>
          <a:p>
            <a:pPr marL="457200" indent="-228600">
              <a:lnSpc>
                <a:spcPct val="90000"/>
              </a:lnSpc>
              <a:spcAft>
                <a:spcPts val="600"/>
              </a:spcAft>
              <a:buClr>
                <a:schemeClr val="accent4"/>
              </a:buClr>
              <a:buFont typeface="Arial" panose="020B0604020202020204" pitchFamily="34" charset="0"/>
              <a:buChar char="•"/>
            </a:pPr>
            <a:endPar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endParaRPr>
          </a:p>
          <a:p>
            <a:pPr marL="457200" indent="-228600">
              <a:lnSpc>
                <a:spcPct val="90000"/>
              </a:lnSpc>
              <a:spcAft>
                <a:spcPts val="600"/>
              </a:spcAft>
              <a:buClr>
                <a:schemeClr val="accent4"/>
              </a:buClr>
              <a:buFont typeface="Arial" panose="020B0604020202020204" pitchFamily="34" charset="0"/>
              <a:buChar char="•"/>
            </a:pPr>
            <a:r>
              <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rPr>
              <a:t>Expected Outcome</a:t>
            </a:r>
          </a:p>
          <a:p>
            <a:pPr marL="457200" indent="-228600">
              <a:lnSpc>
                <a:spcPct val="90000"/>
              </a:lnSpc>
              <a:spcAft>
                <a:spcPts val="600"/>
              </a:spcAft>
              <a:buClr>
                <a:schemeClr val="accent4"/>
              </a:buClr>
              <a:buFont typeface="Arial" panose="020B0604020202020204" pitchFamily="34" charset="0"/>
              <a:buChar char="•"/>
            </a:pPr>
            <a:endPar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endParaRPr>
          </a:p>
          <a:p>
            <a:pPr marL="457200" indent="-228600">
              <a:lnSpc>
                <a:spcPct val="90000"/>
              </a:lnSpc>
              <a:spcAft>
                <a:spcPts val="600"/>
              </a:spcAft>
              <a:buClr>
                <a:schemeClr val="accent4"/>
              </a:buClr>
              <a:buFont typeface="Arial" panose="020B0604020202020204" pitchFamily="34" charset="0"/>
              <a:buChar char="•"/>
            </a:pPr>
            <a:r>
              <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rPr>
              <a:t>References</a:t>
            </a:r>
          </a:p>
          <a:p>
            <a:pPr indent="-228600">
              <a:lnSpc>
                <a:spcPct val="90000"/>
              </a:lnSpc>
              <a:spcAft>
                <a:spcPts val="600"/>
              </a:spcAft>
              <a:buClr>
                <a:schemeClr val="accent4"/>
              </a:buClr>
              <a:buFont typeface="Arial" panose="020B0604020202020204" pitchFamily="34" charset="0"/>
              <a:buChar char="•"/>
            </a:pPr>
            <a:endParaRPr kumimoji="1" lang="en-US" altLang="ja-JP" sz="2100" spc="20" dirty="0">
              <a:solidFill>
                <a:schemeClr val="tx1">
                  <a:lumMod val="95000"/>
                  <a:lumOff val="5000"/>
                  <a:alpha val="80000"/>
                </a:schemeClr>
              </a:solidFill>
              <a:latin typeface="Times New Roman" panose="02020603050405020304" pitchFamily="18" charset="0"/>
              <a:ea typeface="+mn-ea"/>
              <a:cs typeface="Times New Roman" panose="02020603050405020304" pitchFamily="18" charset="0"/>
            </a:endParaRPr>
          </a:p>
          <a:p>
            <a:pPr indent="-228600">
              <a:lnSpc>
                <a:spcPct val="90000"/>
              </a:lnSpc>
              <a:spcAft>
                <a:spcPts val="600"/>
              </a:spcAft>
              <a:buClr>
                <a:schemeClr val="accent4"/>
              </a:buClr>
              <a:buFont typeface="Arial" panose="020B0604020202020204" pitchFamily="34" charset="0"/>
              <a:buChar cha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indent="-228600">
              <a:lnSpc>
                <a:spcPct val="90000"/>
              </a:lnSpc>
              <a:spcAft>
                <a:spcPts val="600"/>
              </a:spcAft>
              <a:buClr>
                <a:schemeClr val="accent4"/>
              </a:buClr>
              <a:buFont typeface="Arial" panose="020B0604020202020204" pitchFamily="34" charset="0"/>
              <a:buChar cha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a:lnSpc>
                <a:spcPct val="90000"/>
              </a:lnSpc>
              <a:spcAft>
                <a:spcPts val="600"/>
              </a:spcAft>
              <a:buClr>
                <a:schemeClr val="accent4"/>
              </a:buClr>
            </a:pPr>
            <a: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t/>
            </a:r>
            <a:b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br>
            <a:endParaRPr lang="en-US" sz="2400" spc="20" dirty="0">
              <a:solidFill>
                <a:schemeClr val="tx1">
                  <a:alpha val="80000"/>
                </a:schemeClr>
              </a:solidFill>
              <a:latin typeface="Times New Roman" panose="02020603050405020304" pitchFamily="18" charset="0"/>
              <a:ea typeface="+mn-ea"/>
              <a:cs typeface="Times New Roman" panose="02020603050405020304" pitchFamily="18" charset="0"/>
            </a:endParaRPr>
          </a:p>
        </p:txBody>
      </p:sp>
      <p:cxnSp>
        <p:nvCxnSpPr>
          <p:cNvPr id="22" name="Straight Connector 21">
            <a:extLst>
              <a:ext uri="{FF2B5EF4-FFF2-40B4-BE49-F238E27FC236}">
                <a16:creationId xmlns:a16="http://schemas.microsoft.com/office/drawing/2014/main" xmlns="" id="{C49DA8F6-BCC1-4447-B54C-57856834B9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xmlns="" id="{C9B64C46-6289-4ABC-B09F-95BC657D5732}"/>
              </a:ext>
            </a:extLst>
          </p:cNvPr>
          <p:cNvSpPr txBox="1">
            <a:spLocks/>
          </p:cNvSpPr>
          <p:nvPr/>
        </p:nvSpPr>
        <p:spPr>
          <a:xfrm>
            <a:off x="932651" y="2096528"/>
            <a:ext cx="8392101" cy="2344621"/>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spcAft>
                <a:spcPts val="600"/>
              </a:spcAft>
            </a:pPr>
            <a:r>
              <a:rPr lang="en-IN" dirty="0"/>
              <a:t/>
            </a:r>
            <a:br>
              <a:rPr lang="en-IN" dirty="0"/>
            </a:br>
            <a:endParaRPr lang="en-IN"/>
          </a:p>
        </p:txBody>
      </p:sp>
    </p:spTree>
    <p:extLst>
      <p:ext uri="{BB962C8B-B14F-4D97-AF65-F5344CB8AC3E}">
        <p14:creationId xmlns:p14="http://schemas.microsoft.com/office/powerpoint/2010/main" val="350303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xmlns="" id="{3AFE8227-C443-417B-BA91-520EB1EF455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5AC8CFD-874B-47F4-B000-746098F05F3D}"/>
              </a:ext>
            </a:extLst>
          </p:cNvPr>
          <p:cNvSpPr>
            <a:spLocks noGrp="1"/>
          </p:cNvSpPr>
          <p:nvPr>
            <p:ph type="title"/>
          </p:nvPr>
        </p:nvSpPr>
        <p:spPr>
          <a:xfrm>
            <a:off x="8643193" y="489507"/>
            <a:ext cx="3091607" cy="1655483"/>
          </a:xfrm>
        </p:spPr>
        <p:txBody>
          <a:bodyPr vert="horz" lIns="91440" tIns="45720" rIns="91440" bIns="45720" rtlCol="0" anchor="b">
            <a:normAutofit/>
          </a:bodyPr>
          <a:lstStyle/>
          <a:p>
            <a:pPr algn="ctr"/>
            <a:r>
              <a:rPr lang="en-US" sz="4000" dirty="0">
                <a:latin typeface="Times New Roman" panose="02020603050405020304" pitchFamily="18" charset="0"/>
                <a:cs typeface="Times New Roman" panose="02020603050405020304" pitchFamily="18" charset="0"/>
              </a:rPr>
              <a:t>Objective of the Project</a:t>
            </a:r>
          </a:p>
        </p:txBody>
      </p:sp>
      <p:pic>
        <p:nvPicPr>
          <p:cNvPr id="2050" name="Picture 2" descr="How Your Company's Focus on a Primary Objective Contributes to Success">
            <a:extLst>
              <a:ext uri="{FF2B5EF4-FFF2-40B4-BE49-F238E27FC236}">
                <a16:creationId xmlns:a16="http://schemas.microsoft.com/office/drawing/2014/main" xmlns="" id="{56E858AA-4C4B-47EE-BBEA-8ADD24C674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69" r="25659"/>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0F3E3C32-46E7-476D-A86D-B65E90766E4A}"/>
              </a:ext>
            </a:extLst>
          </p:cNvPr>
          <p:cNvSpPr txBox="1"/>
          <p:nvPr/>
        </p:nvSpPr>
        <p:spPr>
          <a:xfrm>
            <a:off x="8643193" y="2418408"/>
            <a:ext cx="2942813" cy="3540265"/>
          </a:xfrm>
          <a:prstGeom prst="rect">
            <a:avLst/>
          </a:prstGeom>
        </p:spPr>
        <p:txBody>
          <a:bodyPr vert="horz" lIns="91440" tIns="45720" rIns="91440" bIns="45720" rtlCol="0">
            <a:noAutofit/>
          </a:bodyPr>
          <a:lstStyle/>
          <a:p>
            <a:pPr marL="57150" indent="-228600">
              <a:lnSpc>
                <a:spcPct val="90000"/>
              </a:lnSpc>
              <a:spcBef>
                <a:spcPts val="0"/>
              </a:spcBef>
              <a:spcAft>
                <a:spcPts val="1200"/>
              </a:spcAft>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To implement a system which can identify the psychophysiological signals indicating stress and anxiety.</a:t>
            </a:r>
          </a:p>
          <a:p>
            <a:pPr marL="57150" indent="-228600">
              <a:lnSpc>
                <a:spcPct val="90000"/>
              </a:lnSpc>
              <a:spcBef>
                <a:spcPts val="0"/>
              </a:spcBef>
              <a:spcAft>
                <a:spcPts val="1200"/>
              </a:spcAft>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That is, To create an IoT device for improving healthcare and 3 conducting preventive actions by displaying live statistics on a mobile application and a web application through the medium of an AI model trained to detect stress.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xmlns="" id="{907741FC-B544-4A6E-B831-6789D04233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xmlns="" id="{3F0BE7ED-7814-4273-B18A-F26CC03803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xmlns="" id="{6FBD5675-CE98-45E2-8DCB-9C8E4C32431D}"/>
              </a:ext>
            </a:extLst>
          </p:cNvPr>
          <p:cNvSpPr txBox="1">
            <a:spLocks/>
          </p:cNvSpPr>
          <p:nvPr/>
        </p:nvSpPr>
        <p:spPr>
          <a:xfrm>
            <a:off x="1839433" y="2403981"/>
            <a:ext cx="8918943" cy="3710427"/>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indent="-228600">
              <a:lnSpc>
                <a:spcPct val="90000"/>
              </a:lnSpc>
              <a:spcAft>
                <a:spcPts val="600"/>
              </a:spcAft>
              <a:buClr>
                <a:schemeClr val="accent4"/>
              </a:buClr>
              <a:buFont typeface="Arial" panose="020B0604020202020204" pitchFamily="34" charset="0"/>
              <a:buChar cha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indent="-228600">
              <a:lnSpc>
                <a:spcPct val="90000"/>
              </a:lnSpc>
              <a:spcAft>
                <a:spcPts val="600"/>
              </a:spcAft>
              <a:buClr>
                <a:schemeClr val="accent4"/>
              </a:buClr>
              <a:buFont typeface="Arial" panose="020B0604020202020204" pitchFamily="34" charset="0"/>
              <a:buChar cha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indent="-228600">
              <a:lnSpc>
                <a:spcPct val="90000"/>
              </a:lnSpc>
              <a:spcAft>
                <a:spcPts val="600"/>
              </a:spcAft>
              <a:buClr>
                <a:schemeClr val="accent4"/>
              </a:buClr>
              <a:buFont typeface="Arial" panose="020B0604020202020204" pitchFamily="34" charset="0"/>
              <a:buChar cha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a:lnSpc>
                <a:spcPct val="90000"/>
              </a:lnSpc>
              <a:spcAft>
                <a:spcPts val="600"/>
              </a:spcAft>
              <a:buClr>
                <a:schemeClr val="accent4"/>
              </a:buClr>
            </a:pPr>
            <a: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t/>
            </a:r>
            <a:b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br>
            <a:endParaRPr lang="en-US" sz="2400" spc="20" dirty="0">
              <a:solidFill>
                <a:schemeClr val="tx1">
                  <a:alpha val="80000"/>
                </a:schemeClr>
              </a:solidFill>
              <a:latin typeface="Times New Roman" panose="02020603050405020304" pitchFamily="18" charset="0"/>
              <a:ea typeface="+mn-ea"/>
              <a:cs typeface="Times New Roman" panose="02020603050405020304" pitchFamily="18" charset="0"/>
            </a:endParaRPr>
          </a:p>
        </p:txBody>
      </p:sp>
      <p:sp>
        <p:nvSpPr>
          <p:cNvPr id="4" name="Title 1">
            <a:extLst>
              <a:ext uri="{FF2B5EF4-FFF2-40B4-BE49-F238E27FC236}">
                <a16:creationId xmlns:a16="http://schemas.microsoft.com/office/drawing/2014/main" xmlns="" id="{2C477C10-81E3-4AA6-9D2B-16777F19E64C}"/>
              </a:ext>
            </a:extLst>
          </p:cNvPr>
          <p:cNvSpPr txBox="1">
            <a:spLocks/>
          </p:cNvSpPr>
          <p:nvPr/>
        </p:nvSpPr>
        <p:spPr>
          <a:xfrm>
            <a:off x="1114647" y="2063739"/>
            <a:ext cx="8188841" cy="3862827"/>
          </a:xfrm>
          <a:prstGeom prst="rect">
            <a:avLst/>
          </a:prstGeom>
        </p:spPr>
        <p:txBody>
          <a:bodyPr vert="horz" lIns="91440" tIns="45720" rIns="91440" bIns="45720" rtlCol="0" anchor="t" anchorCtr="0">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pPr>
              <a:lnSpc>
                <a:spcPct val="90000"/>
              </a:lnSpc>
              <a:spcAft>
                <a:spcPts val="600"/>
              </a:spcAft>
              <a:buClr>
                <a:schemeClr val="accent4"/>
              </a:buCl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a:lnSpc>
                <a:spcPct val="90000"/>
              </a:lnSpc>
              <a:spcAft>
                <a:spcPts val="600"/>
              </a:spcAft>
              <a:buClr>
                <a:schemeClr val="accent4"/>
              </a:buCl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a:lnSpc>
                <a:spcPct val="90000"/>
              </a:lnSpc>
              <a:spcAft>
                <a:spcPts val="600"/>
              </a:spcAft>
              <a:buClr>
                <a:schemeClr val="accent4"/>
              </a:buClr>
            </a:pPr>
            <a:endParaRPr kumimoji="1" lang="en-US" altLang="ja-JP" sz="2400" spc="20" dirty="0">
              <a:solidFill>
                <a:schemeClr val="tx1">
                  <a:alpha val="80000"/>
                </a:schemeClr>
              </a:solidFill>
              <a:latin typeface="Times New Roman" panose="02020603050405020304" pitchFamily="18" charset="0"/>
              <a:ea typeface="+mn-ea"/>
              <a:cs typeface="Times New Roman" panose="02020603050405020304" pitchFamily="18" charset="0"/>
            </a:endParaRPr>
          </a:p>
          <a:p>
            <a:pPr>
              <a:lnSpc>
                <a:spcPct val="90000"/>
              </a:lnSpc>
              <a:spcAft>
                <a:spcPts val="600"/>
              </a:spcAft>
              <a:buClr>
                <a:schemeClr val="accent4"/>
              </a:buClr>
            </a:pPr>
            <a: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t/>
            </a:r>
            <a:br>
              <a:rPr lang="en-US" sz="2400" spc="20" dirty="0">
                <a:solidFill>
                  <a:schemeClr val="tx1">
                    <a:alpha val="80000"/>
                  </a:schemeClr>
                </a:solidFill>
                <a:latin typeface="Times New Roman" panose="02020603050405020304" pitchFamily="18" charset="0"/>
                <a:ea typeface="+mn-ea"/>
                <a:cs typeface="Times New Roman" panose="02020603050405020304" pitchFamily="18" charset="0"/>
              </a:rPr>
            </a:br>
            <a:endParaRPr lang="en-US" sz="2400" spc="20" dirty="0">
              <a:solidFill>
                <a:schemeClr val="tx1">
                  <a:alpha val="80000"/>
                </a:schemeClr>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40868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xmlns="" id="{2E833CE5-4546-483D-8098-A89951C88E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xmlns="" id="{4F7406C8-7AC0-483C-9627-7D81A5F9A852}"/>
              </a:ext>
            </a:extLst>
          </p:cNvPr>
          <p:cNvSpPr>
            <a:spLocks noGrp="1"/>
          </p:cNvSpPr>
          <p:nvPr>
            <p:ph type="ctrTitle"/>
          </p:nvPr>
        </p:nvSpPr>
        <p:spPr>
          <a:xfrm>
            <a:off x="5229509" y="552160"/>
            <a:ext cx="5847781" cy="1046671"/>
          </a:xfrm>
        </p:spPr>
        <p:txBody>
          <a:bodyPr vert="horz" lIns="91440" tIns="45720" rIns="91440" bIns="45720" rtlCol="0" anchor="ctr">
            <a:noAutofit/>
          </a:bodyPr>
          <a:lstStyle/>
          <a:p>
            <a:pPr algn="l"/>
            <a:r>
              <a:rPr lang="en-US" sz="4000" kern="1200" dirty="0">
                <a:solidFill>
                  <a:schemeClr val="tx1"/>
                </a:solidFill>
                <a:latin typeface="Times New Roman" panose="02020603050405020304" pitchFamily="18" charset="0"/>
                <a:cs typeface="Times New Roman" panose="02020603050405020304" pitchFamily="18" charset="0"/>
              </a:rPr>
              <a:t>Motivation Behind the Project</a:t>
            </a:r>
          </a:p>
        </p:txBody>
      </p:sp>
      <p:sp>
        <p:nvSpPr>
          <p:cNvPr id="32" name="Rectangle 31">
            <a:extLst>
              <a:ext uri="{FF2B5EF4-FFF2-40B4-BE49-F238E27FC236}">
                <a16:creationId xmlns:a16="http://schemas.microsoft.com/office/drawing/2014/main" xmlns="" id="{8587DE20-364E-4BE1-B603-E62BB8A635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2"/>
            <a:ext cx="4355787"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Lightbulb">
            <a:extLst>
              <a:ext uri="{FF2B5EF4-FFF2-40B4-BE49-F238E27FC236}">
                <a16:creationId xmlns:a16="http://schemas.microsoft.com/office/drawing/2014/main" xmlns="" id="{2CB0A2F1-84A9-42EA-AE15-7A6E6066F8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288559" y="1539666"/>
            <a:ext cx="3778666" cy="3778666"/>
          </a:xfrm>
          <a:prstGeom prst="rect">
            <a:avLst/>
          </a:prstGeom>
        </p:spPr>
      </p:pic>
      <p:sp>
        <p:nvSpPr>
          <p:cNvPr id="34" name="Rectangle 33">
            <a:extLst>
              <a:ext uri="{FF2B5EF4-FFF2-40B4-BE49-F238E27FC236}">
                <a16:creationId xmlns:a16="http://schemas.microsoft.com/office/drawing/2014/main" xmlns="" id="{CD84038B-4A56-439B-A184-79B2D45066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246485" y="1982602"/>
            <a:ext cx="794004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 name="Subtitle 2">
            <a:extLst>
              <a:ext uri="{FF2B5EF4-FFF2-40B4-BE49-F238E27FC236}">
                <a16:creationId xmlns:a16="http://schemas.microsoft.com/office/drawing/2014/main" xmlns="" id="{F055BDE4-51AD-4744-9C11-B9733453F086}"/>
              </a:ext>
            </a:extLst>
          </p:cNvPr>
          <p:cNvSpPr>
            <a:spLocks noGrp="1"/>
          </p:cNvSpPr>
          <p:nvPr>
            <p:ph type="subTitle" idx="1"/>
          </p:nvPr>
        </p:nvSpPr>
        <p:spPr>
          <a:xfrm>
            <a:off x="5029200" y="2430382"/>
            <a:ext cx="6485860" cy="3875458"/>
          </a:xfrm>
        </p:spPr>
        <p:txBody>
          <a:bodyPr vert="horz" lIns="91440" tIns="45720" rIns="91440" bIns="45720" rtlCol="0" anchor="ctr">
            <a:normAutofit/>
          </a:bodyPr>
          <a:lstStyle/>
          <a:p>
            <a:pPr marL="28575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Stress is a natural, physical and mental reaction to life experiences.</a:t>
            </a:r>
          </a:p>
          <a:p>
            <a:pPr marL="28575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Everyone encounters stress from time to time. The Society and the workplace exert too much pressure on people. This intern leads to anxiety &amp; depression. </a:t>
            </a:r>
          </a:p>
          <a:p>
            <a:pPr marL="28575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Over 800,000 suicides account every year on a global basis where 79% of it occurs in low- and middle-income countries as per the World Health Organization</a:t>
            </a:r>
          </a:p>
          <a:p>
            <a:pPr marL="28575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motivated us to make a device that detects stress level and suggest ways to reduce stress through a mobile application. </a:t>
            </a:r>
          </a:p>
          <a:p>
            <a:pPr marL="285750" indent="-228600" algn="l">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idea is to utilize the power of AI to detect a person’s stress level with highest possible accuracy level.</a:t>
            </a:r>
          </a:p>
          <a:p>
            <a:pPr indent="-228600" algn="l">
              <a:buFont typeface="Arial" panose="020B0604020202020204" pitchFamily="34" charset="0"/>
              <a:buChar char="•"/>
            </a:pPr>
            <a:endParaRPr lang="en-US" sz="1800" dirty="0"/>
          </a:p>
        </p:txBody>
      </p:sp>
    </p:spTree>
    <p:extLst>
      <p:ext uri="{BB962C8B-B14F-4D97-AF65-F5344CB8AC3E}">
        <p14:creationId xmlns:p14="http://schemas.microsoft.com/office/powerpoint/2010/main" val="1576653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B91F23-3353-4125-9EE7-F3A8A8EE87C0}"/>
              </a:ext>
            </a:extLst>
          </p:cNvPr>
          <p:cNvSpPr>
            <a:spLocks noGrp="1"/>
          </p:cNvSpPr>
          <p:nvPr>
            <p:ph type="title"/>
          </p:nvPr>
        </p:nvSpPr>
        <p:spPr>
          <a:xfrm>
            <a:off x="4965430" y="629268"/>
            <a:ext cx="6586491" cy="1286160"/>
          </a:xfrm>
        </p:spPr>
        <p:txBody>
          <a:bodyPr anchor="b">
            <a:normAutofit/>
          </a:bodyPr>
          <a:lstStyle/>
          <a:p>
            <a:r>
              <a:rPr lang="en-IN" sz="4200" dirty="0">
                <a:latin typeface="Times New Roman" panose="02020603050405020304" pitchFamily="18" charset="0"/>
                <a:cs typeface="Times New Roman" panose="02020603050405020304" pitchFamily="18" charset="0"/>
              </a:rPr>
              <a:t>Target Audience</a:t>
            </a:r>
          </a:p>
        </p:txBody>
      </p:sp>
      <p:sp>
        <p:nvSpPr>
          <p:cNvPr id="3" name="Content Placeholder 2">
            <a:extLst>
              <a:ext uri="{FF2B5EF4-FFF2-40B4-BE49-F238E27FC236}">
                <a16:creationId xmlns:a16="http://schemas.microsoft.com/office/drawing/2014/main" xmlns="" id="{E97A7018-3B29-43C2-B3E8-69DC28FB48E3}"/>
              </a:ext>
            </a:extLst>
          </p:cNvPr>
          <p:cNvSpPr>
            <a:spLocks noGrp="1"/>
          </p:cNvSpPr>
          <p:nvPr>
            <p:ph idx="1"/>
          </p:nvPr>
        </p:nvSpPr>
        <p:spPr>
          <a:xfrm>
            <a:off x="4965431" y="2438400"/>
            <a:ext cx="6586489" cy="3785419"/>
          </a:xfrm>
        </p:spPr>
        <p:txBody>
          <a:bodyPr>
            <a:normAutofit/>
          </a:bodyPr>
          <a:lstStyle/>
          <a:p>
            <a:pPr marL="0" indent="0">
              <a:buNone/>
            </a:pPr>
            <a:r>
              <a:rPr lang="en-IN" sz="2000"/>
              <a:t>Huge Target Audience</a:t>
            </a:r>
          </a:p>
          <a:p>
            <a:endParaRPr lang="en-IN" sz="2000"/>
          </a:p>
          <a:p>
            <a:pPr marL="0" indent="0">
              <a:buNone/>
            </a:pPr>
            <a:r>
              <a:rPr lang="en-IN" sz="2000"/>
              <a:t>The problem affects a major section of the society providing us with a huge and a widely distinct target audience. </a:t>
            </a:r>
          </a:p>
          <a:p>
            <a:pPr marL="0" indent="0">
              <a:buNone/>
            </a:pPr>
            <a:r>
              <a:rPr lang="en-IN" sz="2000"/>
              <a:t>In General, our target audience will be the upper-middle class section of the society which resides in the developed/developing cities and are accustomed to the stressful modern way of life </a:t>
            </a:r>
            <a:endParaRPr lang="en-GB" sz="2000"/>
          </a:p>
          <a:p>
            <a:endParaRPr lang="en-IN" sz="2000"/>
          </a:p>
        </p:txBody>
      </p:sp>
      <p:pic>
        <p:nvPicPr>
          <p:cNvPr id="11" name="Picture 4" descr="Three darts on bullseye">
            <a:extLst>
              <a:ext uri="{FF2B5EF4-FFF2-40B4-BE49-F238E27FC236}">
                <a16:creationId xmlns:a16="http://schemas.microsoft.com/office/drawing/2014/main" xmlns="" id="{39ACB058-BB56-4DD2-8127-5F5F502EC0B5}"/>
              </a:ext>
            </a:extLst>
          </p:cNvPr>
          <p:cNvPicPr>
            <a:picLocks noChangeAspect="1"/>
          </p:cNvPicPr>
          <p:nvPr/>
        </p:nvPicPr>
        <p:blipFill rotWithShape="1">
          <a:blip r:embed="rId2"/>
          <a:srcRect l="48076" r="6975"/>
          <a:stretch/>
        </p:blipFill>
        <p:spPr>
          <a:xfrm>
            <a:off x="20" y="10"/>
            <a:ext cx="4635571" cy="6857990"/>
          </a:xfrm>
          <a:prstGeom prst="rect">
            <a:avLst/>
          </a:prstGeom>
          <a:effectLst/>
        </p:spPr>
      </p:pic>
      <p:cxnSp>
        <p:nvCxnSpPr>
          <p:cNvPr id="29" name="Straight Connector 28">
            <a:extLst>
              <a:ext uri="{FF2B5EF4-FFF2-40B4-BE49-F238E27FC236}">
                <a16:creationId xmlns:a16="http://schemas.microsoft.com/office/drawing/2014/main" xmlns="" id="{A7F400EE-A8A5-48AF-B4D6-291B52C6F0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080934" y="2115117"/>
            <a:ext cx="6309360" cy="0"/>
          </a:xfrm>
          <a:prstGeom prst="line">
            <a:avLst/>
          </a:prstGeom>
          <a:ln w="19050">
            <a:solidFill>
              <a:srgbClr val="48FFB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07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569</TotalTime>
  <Words>3290</Words>
  <Application>Microsoft Office PowerPoint</Application>
  <PresentationFormat>Widescreen</PresentationFormat>
  <Paragraphs>227</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游ゴシック</vt:lpstr>
      <vt:lpstr>游ゴシック Light</vt:lpstr>
      <vt:lpstr>Arial</vt:lpstr>
      <vt:lpstr>Calibri</vt:lpstr>
      <vt:lpstr>Calibri Light</vt:lpstr>
      <vt:lpstr>Carlito</vt:lpstr>
      <vt:lpstr>Times New Roman</vt:lpstr>
      <vt:lpstr>Wingdings</vt:lpstr>
      <vt:lpstr>Office Theme</vt:lpstr>
      <vt:lpstr>Detection and Diagnosis of Mental Health- The AI Approach   DR PRAVEEL LALWANI | DR SUMIT MITTAL </vt:lpstr>
      <vt:lpstr>Team Members</vt:lpstr>
      <vt:lpstr>PowerPoint Presentation</vt:lpstr>
      <vt:lpstr>PowerPoint Presentation</vt:lpstr>
      <vt:lpstr>PowerPoint Presentation</vt:lpstr>
      <vt:lpstr>Table of Contents: </vt:lpstr>
      <vt:lpstr>Objective of the Project</vt:lpstr>
      <vt:lpstr>Motivation Behind the Project</vt:lpstr>
      <vt:lpstr>Target Audience</vt:lpstr>
      <vt:lpstr>Literature Review</vt:lpstr>
      <vt:lpstr>PowerPoint Presentation</vt:lpstr>
      <vt:lpstr>Overall Architecture</vt:lpstr>
      <vt:lpstr>Project Modules  (have been divided into three modules, namely, IoT, DL and Web Development.)</vt:lpstr>
      <vt:lpstr>PowerPoint Presentation</vt:lpstr>
      <vt:lpstr>Module 1: IoT</vt:lpstr>
      <vt:lpstr>(I)Abstraction of Data : </vt:lpstr>
      <vt:lpstr>(II)Training the Arduino : </vt:lpstr>
      <vt:lpstr>(III)Transfer of Data : </vt:lpstr>
      <vt:lpstr>Working Principle</vt:lpstr>
      <vt:lpstr>In the above circuit the following functions are taking place – The Pulse Sensor is taking the user’s pulse rate. This is done by placing a finger firmly on top of the sensor. The LM35 is being used for taking the temperature of a person, if the same needs to be done in a contactless manner the MLX90614 sensor can be used (it uses infrared in order to measure temperature). The (16 x 2) LCD is displaying the body temperature reading (from LM35 - Temperature Sensor) as well as the Pulse Rate readings (from Pulse Sensor). The ESP8266 - WiFi Sensor is being used to send the obtained data from the sensors to the Website using the TCP/IP Protocol. </vt:lpstr>
      <vt:lpstr>AD8232 ECG Sensor &amp; Arduino</vt:lpstr>
      <vt:lpstr>Representation of the obtained system</vt:lpstr>
      <vt:lpstr>Module 2: AI(Deep Learning)Model</vt:lpstr>
      <vt:lpstr>(I) Data Analysis &amp; Feature Selection</vt:lpstr>
      <vt:lpstr>(II) ANN Architecture </vt:lpstr>
      <vt:lpstr>(III) Results Obtained   </vt:lpstr>
      <vt:lpstr>Module 3: Web Development</vt:lpstr>
      <vt:lpstr>(I) Module Architecture</vt:lpstr>
      <vt:lpstr>(II) Technology Stack </vt:lpstr>
      <vt:lpstr>(III) Key Components </vt:lpstr>
      <vt:lpstr>(IV)Working Principle  Application Programming Interface</vt:lpstr>
      <vt:lpstr>(IV)Working Principle  Web Design Principles</vt:lpstr>
      <vt:lpstr>Proposed Design</vt:lpstr>
      <vt:lpstr>(V) Results Obtained </vt:lpstr>
      <vt:lpstr>Expected Outcomes </vt:lpstr>
      <vt:lpstr>Swot Analysis</vt:lpstr>
      <vt:lpstr>Conclusion</vt:lpstr>
      <vt:lpstr>Individual Contributions</vt:lpstr>
      <vt:lpstr>Module 1 : IoT</vt:lpstr>
      <vt:lpstr>Module 2 : Deep Learning</vt:lpstr>
      <vt:lpstr>Module 3 : Web Development</vt:lpstr>
      <vt:lpstr>References</vt:lpstr>
      <vt:lpstr>References</vt:lpstr>
      <vt:lpstr>References</vt:lpstr>
      <vt:lpstr>Stress is a silent killer, while everything looks fine on the outside, it keeps killing people from the inside. Let’s help everyone fight it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DETECTION AND DIAGNOSIS OF MENTAL HEALTH - THE AI APPROACH    DR PRAVEEN LALWANI | DR SUMIT MITTAL    </dc:title>
  <dc:creator> </dc:creator>
  <cp:lastModifiedBy>Gursimar Singh Bedi</cp:lastModifiedBy>
  <cp:revision>47</cp:revision>
  <dcterms:created xsi:type="dcterms:W3CDTF">2021-05-25T17:30:16Z</dcterms:created>
  <dcterms:modified xsi:type="dcterms:W3CDTF">2021-05-27T12:10:26Z</dcterms:modified>
</cp:coreProperties>
</file>